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4"/>
  </p:sldMasterIdLst>
  <p:notesMasterIdLst>
    <p:notesMasterId r:id="rId40"/>
  </p:notesMasterIdLst>
  <p:sldIdLst>
    <p:sldId id="306" r:id="rId5"/>
    <p:sldId id="307" r:id="rId6"/>
    <p:sldId id="308" r:id="rId7"/>
    <p:sldId id="309" r:id="rId8"/>
    <p:sldId id="314" r:id="rId9"/>
    <p:sldId id="315" r:id="rId10"/>
    <p:sldId id="316" r:id="rId11"/>
    <p:sldId id="317" r:id="rId12"/>
    <p:sldId id="318" r:id="rId13"/>
    <p:sldId id="324" r:id="rId14"/>
    <p:sldId id="325" r:id="rId15"/>
    <p:sldId id="326" r:id="rId16"/>
    <p:sldId id="327" r:id="rId17"/>
    <p:sldId id="329" r:id="rId18"/>
    <p:sldId id="330" r:id="rId19"/>
    <p:sldId id="335" r:id="rId20"/>
    <p:sldId id="320" r:id="rId21"/>
    <p:sldId id="321" r:id="rId22"/>
    <p:sldId id="332" r:id="rId23"/>
    <p:sldId id="334" r:id="rId24"/>
    <p:sldId id="333" r:id="rId25"/>
    <p:sldId id="336" r:id="rId26"/>
    <p:sldId id="322" r:id="rId27"/>
    <p:sldId id="323" r:id="rId28"/>
    <p:sldId id="337" r:id="rId29"/>
    <p:sldId id="338" r:id="rId30"/>
    <p:sldId id="339" r:id="rId31"/>
    <p:sldId id="340" r:id="rId32"/>
    <p:sldId id="341" r:id="rId33"/>
    <p:sldId id="342" r:id="rId34"/>
    <p:sldId id="343" r:id="rId35"/>
    <p:sldId id="344" r:id="rId36"/>
    <p:sldId id="345" r:id="rId37"/>
    <p:sldId id="346" r:id="rId38"/>
    <p:sldId id="347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92" userDrawn="1">
          <p15:clr>
            <a:srgbClr val="A4A3A4"/>
          </p15:clr>
        </p15:guide>
        <p15:guide id="2" pos="7056" userDrawn="1">
          <p15:clr>
            <a:srgbClr val="A4A3A4"/>
          </p15:clr>
        </p15:guide>
        <p15:guide id="3" orient="horz" pos="3168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84967" autoAdjust="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>
        <p:guide orient="horz" pos="1392"/>
        <p:guide pos="7056"/>
        <p:guide orient="horz" pos="31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notesMaster" Target="notesMasters/notesMaster1.xml"/><Relationship Id="rId45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41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coloredoutline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5C0B14E-AEA6-48D3-A387-ED4A3A3BF840}" type="doc">
      <dgm:prSet loTypeId="urn:microsoft.com/office/officeart/2016/7/layout/AccentHomeChevronProcess" loCatId="process" qsTypeId="urn:microsoft.com/office/officeart/2005/8/quickstyle/simple1" qsCatId="simple" csTypeId="urn:microsoft.com/office/officeart/2018/5/colors/Iconchunking_coloredoutline_colorful1" csCatId="colorful" phldr="1"/>
      <dgm:spPr/>
      <dgm:t>
        <a:bodyPr/>
        <a:lstStyle/>
        <a:p>
          <a:endParaRPr lang="en-US"/>
        </a:p>
      </dgm:t>
    </dgm:pt>
    <dgm:pt modelId="{AACEAFD5-63CF-4AFC-B46F-BE086C5D447C}">
      <dgm:prSet phldrT="[Text]"/>
      <dgm:spPr>
        <a:solidFill>
          <a:schemeClr val="accent2"/>
        </a:solidFill>
        <a:ln>
          <a:solidFill>
            <a:schemeClr val="accent2"/>
          </a:solidFill>
        </a:ln>
      </dgm:spPr>
      <dgm:t>
        <a:bodyPr/>
        <a:lstStyle/>
        <a:p>
          <a:r>
            <a:rPr lang="hr-HR" dirty="0"/>
            <a:t>Web preglednik</a:t>
          </a:r>
          <a:endParaRPr lang="en-US" dirty="0"/>
        </a:p>
      </dgm:t>
    </dgm:pt>
    <dgm:pt modelId="{7A0BD8EC-BB4A-4912-A54E-6F39B681264E}" type="parTrans" cxnId="{AE101ABC-7EA3-4444-A576-8AB15A371C84}">
      <dgm:prSet/>
      <dgm:spPr/>
      <dgm:t>
        <a:bodyPr/>
        <a:lstStyle/>
        <a:p>
          <a:endParaRPr lang="en-US"/>
        </a:p>
      </dgm:t>
    </dgm:pt>
    <dgm:pt modelId="{7A8D4B4D-06E9-4958-810D-A6226B6AC588}" type="sibTrans" cxnId="{AE101ABC-7EA3-4444-A576-8AB15A371C84}">
      <dgm:prSet/>
      <dgm:spPr/>
      <dgm:t>
        <a:bodyPr/>
        <a:lstStyle/>
        <a:p>
          <a:endParaRPr lang="en-US"/>
        </a:p>
      </dgm:t>
    </dgm:pt>
    <dgm:pt modelId="{D07AD3FD-84FF-467E-9693-752776549C61}">
      <dgm:prSet phldrT="[Text]"/>
      <dgm:spPr>
        <a:solidFill>
          <a:schemeClr val="accent1"/>
        </a:solidFill>
        <a:ln>
          <a:solidFill>
            <a:schemeClr val="accent1"/>
          </a:solidFill>
        </a:ln>
      </dgm:spPr>
      <dgm:t>
        <a:bodyPr/>
        <a:lstStyle/>
        <a:p>
          <a:r>
            <a:rPr lang="hr-HR" dirty="0" err="1"/>
            <a:t>Frontend</a:t>
          </a:r>
          <a:r>
            <a:rPr lang="hr-HR" dirty="0"/>
            <a:t> </a:t>
          </a:r>
          <a:endParaRPr lang="en-US" dirty="0"/>
        </a:p>
      </dgm:t>
    </dgm:pt>
    <dgm:pt modelId="{7B691773-F524-4FAD-A272-BDF0B0C4370A}" type="parTrans" cxnId="{55492768-9A5E-4F74-AC7C-959C5C24EFD3}">
      <dgm:prSet/>
      <dgm:spPr/>
      <dgm:t>
        <a:bodyPr/>
        <a:lstStyle/>
        <a:p>
          <a:endParaRPr lang="en-US"/>
        </a:p>
      </dgm:t>
    </dgm:pt>
    <dgm:pt modelId="{A8C9B7A9-BC2A-4753-B7F0-F2E361D95520}" type="sibTrans" cxnId="{55492768-9A5E-4F74-AC7C-959C5C24EFD3}">
      <dgm:prSet/>
      <dgm:spPr/>
      <dgm:t>
        <a:bodyPr/>
        <a:lstStyle/>
        <a:p>
          <a:endParaRPr lang="en-US"/>
        </a:p>
      </dgm:t>
    </dgm:pt>
    <dgm:pt modelId="{5D70EFF5-8B31-4A1F-AE44-51E4CF0013EB}">
      <dgm:prSet phldrT="[Text]"/>
      <dgm:spPr/>
      <dgm:t>
        <a:bodyPr/>
        <a:lstStyle/>
        <a:p>
          <a:r>
            <a:rPr lang="hr-HR" dirty="0"/>
            <a:t>Prikaz podataka</a:t>
          </a:r>
          <a:endParaRPr lang="en-US" dirty="0"/>
        </a:p>
      </dgm:t>
    </dgm:pt>
    <dgm:pt modelId="{96C720A0-FEEF-48D1-8DF6-ABA03C304822}" type="parTrans" cxnId="{E97FF64F-8020-497E-AE7D-2395DDA4560D}">
      <dgm:prSet/>
      <dgm:spPr/>
      <dgm:t>
        <a:bodyPr/>
        <a:lstStyle/>
        <a:p>
          <a:endParaRPr lang="en-US"/>
        </a:p>
      </dgm:t>
    </dgm:pt>
    <dgm:pt modelId="{B6A59CDE-18AD-4553-B6C5-FF001A8E8510}" type="sibTrans" cxnId="{E97FF64F-8020-497E-AE7D-2395DDA4560D}">
      <dgm:prSet/>
      <dgm:spPr/>
      <dgm:t>
        <a:bodyPr/>
        <a:lstStyle/>
        <a:p>
          <a:endParaRPr lang="en-US"/>
        </a:p>
      </dgm:t>
    </dgm:pt>
    <dgm:pt modelId="{D71FC021-6A65-44D1-95B9-0E6C89079866}">
      <dgm:prSet phldrT="[Text]"/>
      <dgm:spPr>
        <a:solidFill>
          <a:schemeClr val="accent5"/>
        </a:solidFill>
        <a:ln>
          <a:solidFill>
            <a:schemeClr val="accent5"/>
          </a:solidFill>
        </a:ln>
      </dgm:spPr>
      <dgm:t>
        <a:bodyPr/>
        <a:lstStyle/>
        <a:p>
          <a:r>
            <a:rPr lang="hr-HR" dirty="0" err="1"/>
            <a:t>Backend</a:t>
          </a:r>
          <a:endParaRPr lang="en-US" dirty="0"/>
        </a:p>
      </dgm:t>
    </dgm:pt>
    <dgm:pt modelId="{862AAE39-3AAD-40E3-BA20-90187BD73242}" type="parTrans" cxnId="{53239C96-427C-420B-95DC-546F3B30ED65}">
      <dgm:prSet/>
      <dgm:spPr/>
      <dgm:t>
        <a:bodyPr/>
        <a:lstStyle/>
        <a:p>
          <a:endParaRPr lang="en-US"/>
        </a:p>
      </dgm:t>
    </dgm:pt>
    <dgm:pt modelId="{9B090D9D-470E-46E2-AABB-0368A52481AA}" type="sibTrans" cxnId="{53239C96-427C-420B-95DC-546F3B30ED65}">
      <dgm:prSet/>
      <dgm:spPr/>
      <dgm:t>
        <a:bodyPr/>
        <a:lstStyle/>
        <a:p>
          <a:endParaRPr lang="en-US"/>
        </a:p>
      </dgm:t>
    </dgm:pt>
    <dgm:pt modelId="{EE155DB2-6788-4019-961C-F8B89C275CE8}">
      <dgm:prSet phldrT="[Text]"/>
      <dgm:spPr/>
      <dgm:t>
        <a:bodyPr/>
        <a:lstStyle/>
        <a:p>
          <a:r>
            <a:rPr lang="hr-HR" dirty="0"/>
            <a:t>Skladištenje podataka</a:t>
          </a:r>
          <a:endParaRPr lang="en-US" dirty="0"/>
        </a:p>
      </dgm:t>
    </dgm:pt>
    <dgm:pt modelId="{F94C628D-62C1-4AF5-B102-2A2AA7FD22DE}" type="sibTrans" cxnId="{E3D274C7-DB39-45B8-B18F-742495FE5026}">
      <dgm:prSet/>
      <dgm:spPr/>
      <dgm:t>
        <a:bodyPr/>
        <a:lstStyle/>
        <a:p>
          <a:endParaRPr lang="en-US"/>
        </a:p>
      </dgm:t>
    </dgm:pt>
    <dgm:pt modelId="{8395B9D5-FF39-4045-8569-9C13F11FB1E5}" type="parTrans" cxnId="{E3D274C7-DB39-45B8-B18F-742495FE5026}">
      <dgm:prSet/>
      <dgm:spPr/>
      <dgm:t>
        <a:bodyPr/>
        <a:lstStyle/>
        <a:p>
          <a:endParaRPr lang="en-US"/>
        </a:p>
      </dgm:t>
    </dgm:pt>
    <dgm:pt modelId="{F757DBC8-3670-4122-937A-47DB91C0F3FE}">
      <dgm:prSet phldrT="[Text]"/>
      <dgm:spPr/>
      <dgm:t>
        <a:bodyPr/>
        <a:lstStyle/>
        <a:p>
          <a:r>
            <a:rPr lang="hr-HR" dirty="0"/>
            <a:t>Obrađivanje i spremanje podataka u bazu</a:t>
          </a:r>
          <a:endParaRPr lang="en-US" dirty="0"/>
        </a:p>
      </dgm:t>
    </dgm:pt>
    <dgm:pt modelId="{A46A41DD-2CA4-4800-8F85-546ABB24ED07}" type="sibTrans" cxnId="{8A3D4B73-3658-4A4C-9DFE-F59E22A79482}">
      <dgm:prSet/>
      <dgm:spPr/>
      <dgm:t>
        <a:bodyPr/>
        <a:lstStyle/>
        <a:p>
          <a:endParaRPr lang="en-US"/>
        </a:p>
      </dgm:t>
    </dgm:pt>
    <dgm:pt modelId="{8F483F27-8D97-48E5-9210-1B448F1CE277}" type="parTrans" cxnId="{8A3D4B73-3658-4A4C-9DFE-F59E22A79482}">
      <dgm:prSet/>
      <dgm:spPr/>
      <dgm:t>
        <a:bodyPr/>
        <a:lstStyle/>
        <a:p>
          <a:endParaRPr lang="en-US"/>
        </a:p>
      </dgm:t>
    </dgm:pt>
    <dgm:pt modelId="{7B2FF309-5120-45E2-ACC8-F8FAA9DBDA55}">
      <dgm:prSet phldrT="[Text]"/>
      <dgm:spPr>
        <a:solidFill>
          <a:schemeClr val="accent4"/>
        </a:solidFill>
        <a:ln>
          <a:solidFill>
            <a:schemeClr val="accent4"/>
          </a:solidFill>
        </a:ln>
      </dgm:spPr>
      <dgm:t>
        <a:bodyPr/>
        <a:lstStyle/>
        <a:p>
          <a:r>
            <a:rPr lang="hr-HR" dirty="0"/>
            <a:t>Baza podataka</a:t>
          </a:r>
          <a:endParaRPr lang="en-US" dirty="0"/>
        </a:p>
      </dgm:t>
    </dgm:pt>
    <dgm:pt modelId="{D5CAA101-B828-45D7-965B-F77CD6FBA109}" type="sibTrans" cxnId="{D35DB9DA-961B-46CD-BB14-44CD766D8CB7}">
      <dgm:prSet/>
      <dgm:spPr/>
      <dgm:t>
        <a:bodyPr/>
        <a:lstStyle/>
        <a:p>
          <a:endParaRPr lang="en-US"/>
        </a:p>
      </dgm:t>
    </dgm:pt>
    <dgm:pt modelId="{2CF5AF8A-5687-489A-9838-EDDBB760D421}" type="parTrans" cxnId="{D35DB9DA-961B-46CD-BB14-44CD766D8CB7}">
      <dgm:prSet/>
      <dgm:spPr/>
      <dgm:t>
        <a:bodyPr/>
        <a:lstStyle/>
        <a:p>
          <a:endParaRPr lang="en-US"/>
        </a:p>
      </dgm:t>
    </dgm:pt>
    <dgm:pt modelId="{4A6BB192-9983-4F48-BBC5-6E384EED7EC5}">
      <dgm:prSet phldrT="[Text]"/>
      <dgm:spPr/>
      <dgm:t>
        <a:bodyPr/>
        <a:lstStyle/>
        <a:p>
          <a:r>
            <a:rPr lang="hr-HR" dirty="0"/>
            <a:t>Dohvaćanje podataka</a:t>
          </a:r>
          <a:endParaRPr lang="en-US" dirty="0"/>
        </a:p>
      </dgm:t>
    </dgm:pt>
    <dgm:pt modelId="{0B568EC2-5D2A-4B00-8047-B7832F245B44}" type="sibTrans" cxnId="{E3115EEA-DE9C-4F06-B8B3-BEB263D5F2B1}">
      <dgm:prSet/>
      <dgm:spPr/>
      <dgm:t>
        <a:bodyPr/>
        <a:lstStyle/>
        <a:p>
          <a:endParaRPr lang="en-US"/>
        </a:p>
      </dgm:t>
    </dgm:pt>
    <dgm:pt modelId="{230A6E4A-6CED-4DC0-AEFE-6859FE07B658}" type="parTrans" cxnId="{E3115EEA-DE9C-4F06-B8B3-BEB263D5F2B1}">
      <dgm:prSet/>
      <dgm:spPr/>
      <dgm:t>
        <a:bodyPr/>
        <a:lstStyle/>
        <a:p>
          <a:endParaRPr lang="en-US"/>
        </a:p>
      </dgm:t>
    </dgm:pt>
    <dgm:pt modelId="{5EDA317F-AB2E-47DE-BA46-16FA60C3C561}">
      <dgm:prSet phldrT="[Text]"/>
      <dgm:spPr>
        <a:solidFill>
          <a:schemeClr val="accent3"/>
        </a:solidFill>
        <a:ln>
          <a:solidFill>
            <a:schemeClr val="accent3"/>
          </a:solidFill>
        </a:ln>
      </dgm:spPr>
      <dgm:t>
        <a:bodyPr/>
        <a:lstStyle/>
        <a:p>
          <a:r>
            <a:rPr lang="hr-HR" dirty="0" err="1"/>
            <a:t>Parser</a:t>
          </a:r>
          <a:endParaRPr lang="en-US" dirty="0"/>
        </a:p>
      </dgm:t>
    </dgm:pt>
    <dgm:pt modelId="{A75B061E-69EA-487C-8330-1430DA0F139D}" type="sibTrans" cxnId="{7B8F902E-4BA3-41AA-9991-54805A6B93DE}">
      <dgm:prSet/>
      <dgm:spPr/>
      <dgm:t>
        <a:bodyPr/>
        <a:lstStyle/>
        <a:p>
          <a:endParaRPr lang="en-US"/>
        </a:p>
      </dgm:t>
    </dgm:pt>
    <dgm:pt modelId="{775EBB35-E8CF-4A14-B0A8-45A53D65E711}" type="parTrans" cxnId="{7B8F902E-4BA3-41AA-9991-54805A6B93DE}">
      <dgm:prSet/>
      <dgm:spPr/>
      <dgm:t>
        <a:bodyPr/>
        <a:lstStyle/>
        <a:p>
          <a:endParaRPr lang="en-US"/>
        </a:p>
      </dgm:t>
    </dgm:pt>
    <dgm:pt modelId="{349299C9-846E-4827-813A-349CCCE20782}">
      <dgm:prSet phldrT="[Text]"/>
      <dgm:spPr/>
      <dgm:t>
        <a:bodyPr/>
        <a:lstStyle/>
        <a:p>
          <a:r>
            <a:rPr lang="hr-HR" dirty="0"/>
            <a:t>Pristup web aplikaciji</a:t>
          </a:r>
          <a:endParaRPr lang="en-US" dirty="0"/>
        </a:p>
      </dgm:t>
    </dgm:pt>
    <dgm:pt modelId="{9D819F52-ACA0-4B08-8256-DF6BD8FA3A0B}" type="sibTrans" cxnId="{0EFA3039-6828-403C-9445-4359BA6645E6}">
      <dgm:prSet/>
      <dgm:spPr/>
      <dgm:t>
        <a:bodyPr/>
        <a:lstStyle/>
        <a:p>
          <a:endParaRPr lang="en-US"/>
        </a:p>
      </dgm:t>
    </dgm:pt>
    <dgm:pt modelId="{AEA27547-B9ED-4994-BD27-04EC297EF367}" type="parTrans" cxnId="{0EFA3039-6828-403C-9445-4359BA6645E6}">
      <dgm:prSet/>
      <dgm:spPr/>
      <dgm:t>
        <a:bodyPr/>
        <a:lstStyle/>
        <a:p>
          <a:endParaRPr lang="en-US"/>
        </a:p>
      </dgm:t>
    </dgm:pt>
    <dgm:pt modelId="{594BF422-752C-42F3-A230-3D0E6AE9A886}" type="pres">
      <dgm:prSet presAssocID="{55C0B14E-AEA6-48D3-A387-ED4A3A3BF840}" presName="Name0" presStyleCnt="0">
        <dgm:presLayoutVars>
          <dgm:animLvl val="lvl"/>
          <dgm:resizeHandles val="exact"/>
        </dgm:presLayoutVars>
      </dgm:prSet>
      <dgm:spPr/>
    </dgm:pt>
    <dgm:pt modelId="{F6A1B9E0-4B4A-47A4-A011-67526CEEA770}" type="pres">
      <dgm:prSet presAssocID="{AACEAFD5-63CF-4AFC-B46F-BE086C5D447C}" presName="composite" presStyleCnt="0"/>
      <dgm:spPr/>
    </dgm:pt>
    <dgm:pt modelId="{FA4E6E73-A3C8-4495-927B-8AADA5A74297}" type="pres">
      <dgm:prSet presAssocID="{AACEAFD5-63CF-4AFC-B46F-BE086C5D447C}" presName="L" presStyleLbl="solidFgAcc1" presStyleIdx="0" presStyleCnt="5">
        <dgm:presLayoutVars>
          <dgm:chMax val="0"/>
          <dgm:chPref val="0"/>
        </dgm:presLayoutVars>
      </dgm:prSet>
      <dgm:spPr>
        <a:ln>
          <a:solidFill>
            <a:schemeClr val="accent2"/>
          </a:solidFill>
        </a:ln>
      </dgm:spPr>
    </dgm:pt>
    <dgm:pt modelId="{CA3A6A4E-2D39-41D2-A6B1-B590D0C452D2}" type="pres">
      <dgm:prSet presAssocID="{AACEAFD5-63CF-4AFC-B46F-BE086C5D447C}" presName="parTx" presStyleLbl="alignNode1" presStyleIdx="0" presStyleCnt="5" custLinFactNeighborX="-1304" custLinFactNeighborY="-1352">
        <dgm:presLayoutVars>
          <dgm:chMax val="0"/>
          <dgm:chPref val="0"/>
          <dgm:bulletEnabled val="1"/>
        </dgm:presLayoutVars>
      </dgm:prSet>
      <dgm:spPr/>
    </dgm:pt>
    <dgm:pt modelId="{810D7AA7-A541-4507-BE7F-36CCF210089F}" type="pres">
      <dgm:prSet presAssocID="{AACEAFD5-63CF-4AFC-B46F-BE086C5D447C}" presName="desTx" presStyleLbl="revTx" presStyleIdx="0" presStyleCnt="5">
        <dgm:presLayoutVars>
          <dgm:chMax val="0"/>
          <dgm:chPref val="0"/>
          <dgm:bulletEnabled val="1"/>
        </dgm:presLayoutVars>
      </dgm:prSet>
      <dgm:spPr/>
    </dgm:pt>
    <dgm:pt modelId="{4F7CDD44-32F1-4759-861F-8DABEBBA8D89}" type="pres">
      <dgm:prSet presAssocID="{AACEAFD5-63CF-4AFC-B46F-BE086C5D447C}" presName="EmptyPlaceHolder" presStyleCnt="0"/>
      <dgm:spPr/>
    </dgm:pt>
    <dgm:pt modelId="{C9A9B9EA-6A1D-4A13-9C7F-C112F25D2888}" type="pres">
      <dgm:prSet presAssocID="{7A8D4B4D-06E9-4958-810D-A6226B6AC588}" presName="space" presStyleCnt="0"/>
      <dgm:spPr/>
    </dgm:pt>
    <dgm:pt modelId="{EC37843F-14A6-4E20-B7AE-2B086A8F5F45}" type="pres">
      <dgm:prSet presAssocID="{D07AD3FD-84FF-467E-9693-752776549C61}" presName="composite" presStyleCnt="0"/>
      <dgm:spPr/>
    </dgm:pt>
    <dgm:pt modelId="{E41E7729-FD3F-426D-804C-45BD60BD762D}" type="pres">
      <dgm:prSet presAssocID="{D07AD3FD-84FF-467E-9693-752776549C61}" presName="L" presStyleLbl="solidFgAcc1" presStyleIdx="1" presStyleCnt="5">
        <dgm:presLayoutVars>
          <dgm:chMax val="0"/>
          <dgm:chPref val="0"/>
        </dgm:presLayoutVars>
      </dgm:prSet>
      <dgm:spPr>
        <a:ln>
          <a:solidFill>
            <a:schemeClr val="accent1"/>
          </a:solidFill>
        </a:ln>
      </dgm:spPr>
    </dgm:pt>
    <dgm:pt modelId="{6C46E586-0364-4C52-98F9-74A7ACD803D1}" type="pres">
      <dgm:prSet presAssocID="{D07AD3FD-84FF-467E-9693-752776549C61}" presName="parTx" presStyleLbl="alignNode1" presStyleIdx="1" presStyleCnt="5" custLinFactNeighborX="53">
        <dgm:presLayoutVars>
          <dgm:chMax val="0"/>
          <dgm:chPref val="0"/>
          <dgm:bulletEnabled val="1"/>
        </dgm:presLayoutVars>
      </dgm:prSet>
      <dgm:spPr/>
    </dgm:pt>
    <dgm:pt modelId="{5E07F9E4-149C-4A89-848F-4ABDD305F0C5}" type="pres">
      <dgm:prSet presAssocID="{D07AD3FD-84FF-467E-9693-752776549C61}" presName="desTx" presStyleLbl="revTx" presStyleIdx="1" presStyleCnt="5">
        <dgm:presLayoutVars>
          <dgm:chMax val="0"/>
          <dgm:chPref val="0"/>
          <dgm:bulletEnabled val="1"/>
        </dgm:presLayoutVars>
      </dgm:prSet>
      <dgm:spPr/>
    </dgm:pt>
    <dgm:pt modelId="{2928FCAD-BE3F-45AC-93A5-FD98F8A50E00}" type="pres">
      <dgm:prSet presAssocID="{D07AD3FD-84FF-467E-9693-752776549C61}" presName="EmptyPlaceHolder" presStyleCnt="0"/>
      <dgm:spPr/>
    </dgm:pt>
    <dgm:pt modelId="{C2DF8D93-19C7-4E07-BCAF-9FAAB62C8CF2}" type="pres">
      <dgm:prSet presAssocID="{A8C9B7A9-BC2A-4753-B7F0-F2E361D95520}" presName="space" presStyleCnt="0"/>
      <dgm:spPr/>
    </dgm:pt>
    <dgm:pt modelId="{86E313B1-36D3-44D7-907E-22A08CB8E9CC}" type="pres">
      <dgm:prSet presAssocID="{D71FC021-6A65-44D1-95B9-0E6C89079866}" presName="composite" presStyleCnt="0"/>
      <dgm:spPr/>
    </dgm:pt>
    <dgm:pt modelId="{473F2067-7126-4D56-A328-5A8CFD3D8D52}" type="pres">
      <dgm:prSet presAssocID="{D71FC021-6A65-44D1-95B9-0E6C89079866}" presName="L" presStyleLbl="solidFgAcc1" presStyleIdx="2" presStyleCnt="5">
        <dgm:presLayoutVars>
          <dgm:chMax val="0"/>
          <dgm:chPref val="0"/>
        </dgm:presLayoutVars>
      </dgm:prSet>
      <dgm:spPr>
        <a:ln>
          <a:solidFill>
            <a:schemeClr val="accent5"/>
          </a:solidFill>
        </a:ln>
      </dgm:spPr>
    </dgm:pt>
    <dgm:pt modelId="{7A0B5EFC-88FB-4ED5-994F-D5F6584C2293}" type="pres">
      <dgm:prSet presAssocID="{D71FC021-6A65-44D1-95B9-0E6C89079866}" presName="parTx" presStyleLbl="alignNode1" presStyleIdx="2" presStyleCnt="5" custLinFactNeighborX="-1357" custLinFactNeighborY="2704">
        <dgm:presLayoutVars>
          <dgm:chMax val="0"/>
          <dgm:chPref val="0"/>
          <dgm:bulletEnabled val="1"/>
        </dgm:presLayoutVars>
      </dgm:prSet>
      <dgm:spPr/>
    </dgm:pt>
    <dgm:pt modelId="{FD7B29F2-0D66-4B4B-BC8A-82DA23575305}" type="pres">
      <dgm:prSet presAssocID="{D71FC021-6A65-44D1-95B9-0E6C89079866}" presName="desTx" presStyleLbl="revTx" presStyleIdx="2" presStyleCnt="5">
        <dgm:presLayoutVars>
          <dgm:chMax val="0"/>
          <dgm:chPref val="0"/>
          <dgm:bulletEnabled val="1"/>
        </dgm:presLayoutVars>
      </dgm:prSet>
      <dgm:spPr/>
    </dgm:pt>
    <dgm:pt modelId="{BABAA172-7B81-4C6B-BCF2-4572322515C5}" type="pres">
      <dgm:prSet presAssocID="{D71FC021-6A65-44D1-95B9-0E6C89079866}" presName="EmptyPlaceHolder" presStyleCnt="0"/>
      <dgm:spPr/>
    </dgm:pt>
    <dgm:pt modelId="{0B65942F-B336-42B6-A72B-DA6B6B07B79B}" type="pres">
      <dgm:prSet presAssocID="{9B090D9D-470E-46E2-AABB-0368A52481AA}" presName="space" presStyleCnt="0"/>
      <dgm:spPr/>
    </dgm:pt>
    <dgm:pt modelId="{1D5539F6-8B97-4801-8139-D49EE44FFF3E}" type="pres">
      <dgm:prSet presAssocID="{5EDA317F-AB2E-47DE-BA46-16FA60C3C561}" presName="composite" presStyleCnt="0"/>
      <dgm:spPr/>
    </dgm:pt>
    <dgm:pt modelId="{2377F551-4CF6-4656-B644-60A7FC1B0F64}" type="pres">
      <dgm:prSet presAssocID="{5EDA317F-AB2E-47DE-BA46-16FA60C3C561}" presName="L" presStyleLbl="solidFgAcc1" presStyleIdx="3" presStyleCnt="5">
        <dgm:presLayoutVars>
          <dgm:chMax val="0"/>
          <dgm:chPref val="0"/>
        </dgm:presLayoutVars>
      </dgm:prSet>
      <dgm:spPr>
        <a:ln>
          <a:solidFill>
            <a:schemeClr val="accent3"/>
          </a:solidFill>
        </a:ln>
      </dgm:spPr>
    </dgm:pt>
    <dgm:pt modelId="{69ED255C-64AC-4764-BC2C-7679ECCC9FE9}" type="pres">
      <dgm:prSet presAssocID="{5EDA317F-AB2E-47DE-BA46-16FA60C3C561}" presName="parTx" presStyleLbl="alignNode1" presStyleIdx="3" presStyleCnt="5" custLinFactNeighborX="-2225" custLinFactNeighborY="2705">
        <dgm:presLayoutVars>
          <dgm:chMax val="0"/>
          <dgm:chPref val="0"/>
          <dgm:bulletEnabled val="1"/>
        </dgm:presLayoutVars>
      </dgm:prSet>
      <dgm:spPr/>
    </dgm:pt>
    <dgm:pt modelId="{1F1B09A6-DA7E-41D1-B8A6-E3B6E775E5C1}" type="pres">
      <dgm:prSet presAssocID="{5EDA317F-AB2E-47DE-BA46-16FA60C3C561}" presName="desTx" presStyleLbl="revTx" presStyleIdx="3" presStyleCnt="5">
        <dgm:presLayoutVars>
          <dgm:chMax val="0"/>
          <dgm:chPref val="0"/>
          <dgm:bulletEnabled val="1"/>
        </dgm:presLayoutVars>
      </dgm:prSet>
      <dgm:spPr/>
    </dgm:pt>
    <dgm:pt modelId="{89DACDC6-8676-47A4-A430-164754F46172}" type="pres">
      <dgm:prSet presAssocID="{5EDA317F-AB2E-47DE-BA46-16FA60C3C561}" presName="EmptyPlaceHolder" presStyleCnt="0"/>
      <dgm:spPr/>
    </dgm:pt>
    <dgm:pt modelId="{38A6C30B-D5BF-4A1A-A273-D265DC00F2EC}" type="pres">
      <dgm:prSet presAssocID="{A75B061E-69EA-487C-8330-1430DA0F139D}" presName="space" presStyleCnt="0"/>
      <dgm:spPr/>
    </dgm:pt>
    <dgm:pt modelId="{761684DA-3DB5-4618-9A30-6E2731CDFCA3}" type="pres">
      <dgm:prSet presAssocID="{7B2FF309-5120-45E2-ACC8-F8FAA9DBDA55}" presName="composite" presStyleCnt="0"/>
      <dgm:spPr/>
    </dgm:pt>
    <dgm:pt modelId="{E2C584B7-5B6E-4F6E-A7B8-E679FEF7BC4D}" type="pres">
      <dgm:prSet presAssocID="{7B2FF309-5120-45E2-ACC8-F8FAA9DBDA55}" presName="L" presStyleLbl="solidFgAcc1" presStyleIdx="4" presStyleCnt="5">
        <dgm:presLayoutVars>
          <dgm:chMax val="0"/>
          <dgm:chPref val="0"/>
        </dgm:presLayoutVars>
      </dgm:prSet>
      <dgm:spPr>
        <a:ln>
          <a:solidFill>
            <a:schemeClr val="accent4"/>
          </a:solidFill>
        </a:ln>
      </dgm:spPr>
    </dgm:pt>
    <dgm:pt modelId="{B89F8758-DA9D-4018-859A-710084D7ABF3}" type="pres">
      <dgm:prSet presAssocID="{7B2FF309-5120-45E2-ACC8-F8FAA9DBDA55}" presName="parTx" presStyleLbl="alignNode1" presStyleIdx="4" presStyleCnt="5" custLinFactNeighborX="94" custLinFactNeighborY="-1352">
        <dgm:presLayoutVars>
          <dgm:chMax val="0"/>
          <dgm:chPref val="0"/>
          <dgm:bulletEnabled val="1"/>
        </dgm:presLayoutVars>
      </dgm:prSet>
      <dgm:spPr/>
    </dgm:pt>
    <dgm:pt modelId="{B73D2BBA-574C-491E-A31C-8B6EA5CC871A}" type="pres">
      <dgm:prSet presAssocID="{7B2FF309-5120-45E2-ACC8-F8FAA9DBDA55}" presName="desTx" presStyleLbl="revTx" presStyleIdx="4" presStyleCnt="5">
        <dgm:presLayoutVars>
          <dgm:chMax val="0"/>
          <dgm:chPref val="0"/>
          <dgm:bulletEnabled val="1"/>
        </dgm:presLayoutVars>
      </dgm:prSet>
      <dgm:spPr/>
    </dgm:pt>
    <dgm:pt modelId="{DC9D8E0A-674F-4E74-BF10-5C0EF64E638E}" type="pres">
      <dgm:prSet presAssocID="{7B2FF309-5120-45E2-ACC8-F8FAA9DBDA55}" presName="EmptyPlaceHolder" presStyleCnt="0"/>
      <dgm:spPr/>
    </dgm:pt>
  </dgm:ptLst>
  <dgm:cxnLst>
    <dgm:cxn modelId="{A903DE1B-AC8A-4C77-850B-32A9F4D87BCB}" type="presOf" srcId="{5EDA317F-AB2E-47DE-BA46-16FA60C3C561}" destId="{69ED255C-64AC-4764-BC2C-7679ECCC9FE9}" srcOrd="0" destOrd="0" presId="urn:microsoft.com/office/officeart/2016/7/layout/AccentHomeChevronProcess"/>
    <dgm:cxn modelId="{F23BFC27-EEA1-48DD-A68B-3C9BF1AE455D}" type="presOf" srcId="{349299C9-846E-4827-813A-349CCCE20782}" destId="{810D7AA7-A541-4507-BE7F-36CCF210089F}" srcOrd="0" destOrd="0" presId="urn:microsoft.com/office/officeart/2016/7/layout/AccentHomeChevronProcess"/>
    <dgm:cxn modelId="{7B8F902E-4BA3-41AA-9991-54805A6B93DE}" srcId="{55C0B14E-AEA6-48D3-A387-ED4A3A3BF840}" destId="{5EDA317F-AB2E-47DE-BA46-16FA60C3C561}" srcOrd="3" destOrd="0" parTransId="{775EBB35-E8CF-4A14-B0A8-45A53D65E711}" sibTransId="{A75B061E-69EA-487C-8330-1430DA0F139D}"/>
    <dgm:cxn modelId="{0EFA3039-6828-403C-9445-4359BA6645E6}" srcId="{AACEAFD5-63CF-4AFC-B46F-BE086C5D447C}" destId="{349299C9-846E-4827-813A-349CCCE20782}" srcOrd="0" destOrd="0" parTransId="{AEA27547-B9ED-4994-BD27-04EC297EF367}" sibTransId="{9D819F52-ACA0-4B08-8256-DF6BD8FA3A0B}"/>
    <dgm:cxn modelId="{6CDEA839-6538-453E-9113-58ECC65280CB}" type="presOf" srcId="{AACEAFD5-63CF-4AFC-B46F-BE086C5D447C}" destId="{CA3A6A4E-2D39-41D2-A6B1-B590D0C452D2}" srcOrd="0" destOrd="0" presId="urn:microsoft.com/office/officeart/2016/7/layout/AccentHomeChevronProcess"/>
    <dgm:cxn modelId="{F5A7A062-FA53-4976-B49E-235CE658F38A}" type="presOf" srcId="{EE155DB2-6788-4019-961C-F8B89C275CE8}" destId="{B73D2BBA-574C-491E-A31C-8B6EA5CC871A}" srcOrd="0" destOrd="0" presId="urn:microsoft.com/office/officeart/2016/7/layout/AccentHomeChevronProcess"/>
    <dgm:cxn modelId="{55492768-9A5E-4F74-AC7C-959C5C24EFD3}" srcId="{55C0B14E-AEA6-48D3-A387-ED4A3A3BF840}" destId="{D07AD3FD-84FF-467E-9693-752776549C61}" srcOrd="1" destOrd="0" parTransId="{7B691773-F524-4FAD-A272-BDF0B0C4370A}" sibTransId="{A8C9B7A9-BC2A-4753-B7F0-F2E361D95520}"/>
    <dgm:cxn modelId="{E97FF64F-8020-497E-AE7D-2395DDA4560D}" srcId="{D07AD3FD-84FF-467E-9693-752776549C61}" destId="{5D70EFF5-8B31-4A1F-AE44-51E4CF0013EB}" srcOrd="0" destOrd="0" parTransId="{96C720A0-FEEF-48D1-8DF6-ABA03C304822}" sibTransId="{B6A59CDE-18AD-4553-B6C5-FF001A8E8510}"/>
    <dgm:cxn modelId="{8A3D4B73-3658-4A4C-9DFE-F59E22A79482}" srcId="{5EDA317F-AB2E-47DE-BA46-16FA60C3C561}" destId="{F757DBC8-3670-4122-937A-47DB91C0F3FE}" srcOrd="0" destOrd="0" parTransId="{8F483F27-8D97-48E5-9210-1B448F1CE277}" sibTransId="{A46A41DD-2CA4-4800-8F85-546ABB24ED07}"/>
    <dgm:cxn modelId="{00A52954-B4C4-4ECD-B0D0-AE5EF5CDC4E1}" type="presOf" srcId="{7B2FF309-5120-45E2-ACC8-F8FAA9DBDA55}" destId="{B89F8758-DA9D-4018-859A-710084D7ABF3}" srcOrd="0" destOrd="0" presId="urn:microsoft.com/office/officeart/2016/7/layout/AccentHomeChevronProcess"/>
    <dgm:cxn modelId="{219EA357-E48B-4A91-91A7-8282DFF10601}" type="presOf" srcId="{55C0B14E-AEA6-48D3-A387-ED4A3A3BF840}" destId="{594BF422-752C-42F3-A230-3D0E6AE9A886}" srcOrd="0" destOrd="0" presId="urn:microsoft.com/office/officeart/2016/7/layout/AccentHomeChevronProcess"/>
    <dgm:cxn modelId="{D8B51958-63B3-49F6-A150-9B1A638B15CE}" type="presOf" srcId="{F757DBC8-3670-4122-937A-47DB91C0F3FE}" destId="{1F1B09A6-DA7E-41D1-B8A6-E3B6E775E5C1}" srcOrd="0" destOrd="0" presId="urn:microsoft.com/office/officeart/2016/7/layout/AccentHomeChevronProcess"/>
    <dgm:cxn modelId="{60399491-EC61-4ACD-870E-1A66600F3D26}" type="presOf" srcId="{D71FC021-6A65-44D1-95B9-0E6C89079866}" destId="{7A0B5EFC-88FB-4ED5-994F-D5F6584C2293}" srcOrd="0" destOrd="0" presId="urn:microsoft.com/office/officeart/2016/7/layout/AccentHomeChevronProcess"/>
    <dgm:cxn modelId="{53239C96-427C-420B-95DC-546F3B30ED65}" srcId="{55C0B14E-AEA6-48D3-A387-ED4A3A3BF840}" destId="{D71FC021-6A65-44D1-95B9-0E6C89079866}" srcOrd="2" destOrd="0" parTransId="{862AAE39-3AAD-40E3-BA20-90187BD73242}" sibTransId="{9B090D9D-470E-46E2-AABB-0368A52481AA}"/>
    <dgm:cxn modelId="{2F6485B4-0735-4D01-8060-5A89B7562619}" type="presOf" srcId="{5D70EFF5-8B31-4A1F-AE44-51E4CF0013EB}" destId="{5E07F9E4-149C-4A89-848F-4ABDD305F0C5}" srcOrd="0" destOrd="0" presId="urn:microsoft.com/office/officeart/2016/7/layout/AccentHomeChevronProcess"/>
    <dgm:cxn modelId="{AE101ABC-7EA3-4444-A576-8AB15A371C84}" srcId="{55C0B14E-AEA6-48D3-A387-ED4A3A3BF840}" destId="{AACEAFD5-63CF-4AFC-B46F-BE086C5D447C}" srcOrd="0" destOrd="0" parTransId="{7A0BD8EC-BB4A-4912-A54E-6F39B681264E}" sibTransId="{7A8D4B4D-06E9-4958-810D-A6226B6AC588}"/>
    <dgm:cxn modelId="{665C05C7-3CB0-428C-B457-E59A0AF60DA1}" type="presOf" srcId="{D07AD3FD-84FF-467E-9693-752776549C61}" destId="{6C46E586-0364-4C52-98F9-74A7ACD803D1}" srcOrd="0" destOrd="0" presId="urn:microsoft.com/office/officeart/2016/7/layout/AccentHomeChevronProcess"/>
    <dgm:cxn modelId="{E3D274C7-DB39-45B8-B18F-742495FE5026}" srcId="{7B2FF309-5120-45E2-ACC8-F8FAA9DBDA55}" destId="{EE155DB2-6788-4019-961C-F8B89C275CE8}" srcOrd="0" destOrd="0" parTransId="{8395B9D5-FF39-4045-8569-9C13F11FB1E5}" sibTransId="{F94C628D-62C1-4AF5-B102-2A2AA7FD22DE}"/>
    <dgm:cxn modelId="{D35DB9DA-961B-46CD-BB14-44CD766D8CB7}" srcId="{55C0B14E-AEA6-48D3-A387-ED4A3A3BF840}" destId="{7B2FF309-5120-45E2-ACC8-F8FAA9DBDA55}" srcOrd="4" destOrd="0" parTransId="{2CF5AF8A-5687-489A-9838-EDDBB760D421}" sibTransId="{D5CAA101-B828-45D7-965B-F77CD6FBA109}"/>
    <dgm:cxn modelId="{E3115EEA-DE9C-4F06-B8B3-BEB263D5F2B1}" srcId="{D71FC021-6A65-44D1-95B9-0E6C89079866}" destId="{4A6BB192-9983-4F48-BBC5-6E384EED7EC5}" srcOrd="0" destOrd="0" parTransId="{230A6E4A-6CED-4DC0-AEFE-6859FE07B658}" sibTransId="{0B568EC2-5D2A-4B00-8047-B7832F245B44}"/>
    <dgm:cxn modelId="{500432F2-C9A4-48F5-A4C4-4382285E0AA7}" type="presOf" srcId="{4A6BB192-9983-4F48-BBC5-6E384EED7EC5}" destId="{FD7B29F2-0D66-4B4B-BC8A-82DA23575305}" srcOrd="0" destOrd="0" presId="urn:microsoft.com/office/officeart/2016/7/layout/AccentHomeChevronProcess"/>
    <dgm:cxn modelId="{C93892E1-28C0-4B75-A464-293C00708672}" type="presParOf" srcId="{594BF422-752C-42F3-A230-3D0E6AE9A886}" destId="{F6A1B9E0-4B4A-47A4-A011-67526CEEA770}" srcOrd="0" destOrd="0" presId="urn:microsoft.com/office/officeart/2016/7/layout/AccentHomeChevronProcess"/>
    <dgm:cxn modelId="{D5413575-9692-46A2-A045-9ED8482318DF}" type="presParOf" srcId="{F6A1B9E0-4B4A-47A4-A011-67526CEEA770}" destId="{FA4E6E73-A3C8-4495-927B-8AADA5A74297}" srcOrd="0" destOrd="0" presId="urn:microsoft.com/office/officeart/2016/7/layout/AccentHomeChevronProcess"/>
    <dgm:cxn modelId="{3303BDD6-668D-45F1-9491-4125E782D67C}" type="presParOf" srcId="{F6A1B9E0-4B4A-47A4-A011-67526CEEA770}" destId="{CA3A6A4E-2D39-41D2-A6B1-B590D0C452D2}" srcOrd="1" destOrd="0" presId="urn:microsoft.com/office/officeart/2016/7/layout/AccentHomeChevronProcess"/>
    <dgm:cxn modelId="{3BAD5A1C-162E-4722-B818-968C4083BECD}" type="presParOf" srcId="{F6A1B9E0-4B4A-47A4-A011-67526CEEA770}" destId="{810D7AA7-A541-4507-BE7F-36CCF210089F}" srcOrd="2" destOrd="0" presId="urn:microsoft.com/office/officeart/2016/7/layout/AccentHomeChevronProcess"/>
    <dgm:cxn modelId="{A3B267C1-BAFC-42F0-A63A-6491CFDC1ED2}" type="presParOf" srcId="{F6A1B9E0-4B4A-47A4-A011-67526CEEA770}" destId="{4F7CDD44-32F1-4759-861F-8DABEBBA8D89}" srcOrd="3" destOrd="0" presId="urn:microsoft.com/office/officeart/2016/7/layout/AccentHomeChevronProcess"/>
    <dgm:cxn modelId="{80CC9289-BA8F-4ED7-A4ED-9FA5EF71D964}" type="presParOf" srcId="{594BF422-752C-42F3-A230-3D0E6AE9A886}" destId="{C9A9B9EA-6A1D-4A13-9C7F-C112F25D2888}" srcOrd="1" destOrd="0" presId="urn:microsoft.com/office/officeart/2016/7/layout/AccentHomeChevronProcess"/>
    <dgm:cxn modelId="{5B7985CA-BC92-461D-A77E-E2320D4992D0}" type="presParOf" srcId="{594BF422-752C-42F3-A230-3D0E6AE9A886}" destId="{EC37843F-14A6-4E20-B7AE-2B086A8F5F45}" srcOrd="2" destOrd="0" presId="urn:microsoft.com/office/officeart/2016/7/layout/AccentHomeChevronProcess"/>
    <dgm:cxn modelId="{1996E4D7-D809-45CA-9DF0-561A93BDAFB1}" type="presParOf" srcId="{EC37843F-14A6-4E20-B7AE-2B086A8F5F45}" destId="{E41E7729-FD3F-426D-804C-45BD60BD762D}" srcOrd="0" destOrd="0" presId="urn:microsoft.com/office/officeart/2016/7/layout/AccentHomeChevronProcess"/>
    <dgm:cxn modelId="{16E53752-1AB8-4CD2-BFD6-85C0CDA26E1B}" type="presParOf" srcId="{EC37843F-14A6-4E20-B7AE-2B086A8F5F45}" destId="{6C46E586-0364-4C52-98F9-74A7ACD803D1}" srcOrd="1" destOrd="0" presId="urn:microsoft.com/office/officeart/2016/7/layout/AccentHomeChevronProcess"/>
    <dgm:cxn modelId="{FAC2F23D-E510-4342-91C3-FCAB11B207C0}" type="presParOf" srcId="{EC37843F-14A6-4E20-B7AE-2B086A8F5F45}" destId="{5E07F9E4-149C-4A89-848F-4ABDD305F0C5}" srcOrd="2" destOrd="0" presId="urn:microsoft.com/office/officeart/2016/7/layout/AccentHomeChevronProcess"/>
    <dgm:cxn modelId="{3843A525-0A63-4743-B0E8-0F795D54B4E4}" type="presParOf" srcId="{EC37843F-14A6-4E20-B7AE-2B086A8F5F45}" destId="{2928FCAD-BE3F-45AC-93A5-FD98F8A50E00}" srcOrd="3" destOrd="0" presId="urn:microsoft.com/office/officeart/2016/7/layout/AccentHomeChevronProcess"/>
    <dgm:cxn modelId="{D179D84E-BE2C-46EF-8594-412D3A7F9213}" type="presParOf" srcId="{594BF422-752C-42F3-A230-3D0E6AE9A886}" destId="{C2DF8D93-19C7-4E07-BCAF-9FAAB62C8CF2}" srcOrd="3" destOrd="0" presId="urn:microsoft.com/office/officeart/2016/7/layout/AccentHomeChevronProcess"/>
    <dgm:cxn modelId="{D8554B98-FAA7-4800-BB76-916BA7A2B10E}" type="presParOf" srcId="{594BF422-752C-42F3-A230-3D0E6AE9A886}" destId="{86E313B1-36D3-44D7-907E-22A08CB8E9CC}" srcOrd="4" destOrd="0" presId="urn:microsoft.com/office/officeart/2016/7/layout/AccentHomeChevronProcess"/>
    <dgm:cxn modelId="{19D10FBF-8E65-4EB5-9B54-54A271982B0D}" type="presParOf" srcId="{86E313B1-36D3-44D7-907E-22A08CB8E9CC}" destId="{473F2067-7126-4D56-A328-5A8CFD3D8D52}" srcOrd="0" destOrd="0" presId="urn:microsoft.com/office/officeart/2016/7/layout/AccentHomeChevronProcess"/>
    <dgm:cxn modelId="{11A73768-8587-4E2B-BDDA-6254211FDF2D}" type="presParOf" srcId="{86E313B1-36D3-44D7-907E-22A08CB8E9CC}" destId="{7A0B5EFC-88FB-4ED5-994F-D5F6584C2293}" srcOrd="1" destOrd="0" presId="urn:microsoft.com/office/officeart/2016/7/layout/AccentHomeChevronProcess"/>
    <dgm:cxn modelId="{522D3FED-6E8C-40DF-8BA8-A80510ACC48F}" type="presParOf" srcId="{86E313B1-36D3-44D7-907E-22A08CB8E9CC}" destId="{FD7B29F2-0D66-4B4B-BC8A-82DA23575305}" srcOrd="2" destOrd="0" presId="urn:microsoft.com/office/officeart/2016/7/layout/AccentHomeChevronProcess"/>
    <dgm:cxn modelId="{8075A955-4651-4DD2-B114-EB147BF378DF}" type="presParOf" srcId="{86E313B1-36D3-44D7-907E-22A08CB8E9CC}" destId="{BABAA172-7B81-4C6B-BCF2-4572322515C5}" srcOrd="3" destOrd="0" presId="urn:microsoft.com/office/officeart/2016/7/layout/AccentHomeChevronProcess"/>
    <dgm:cxn modelId="{505D5263-214F-48F5-9678-AA87C7C04F54}" type="presParOf" srcId="{594BF422-752C-42F3-A230-3D0E6AE9A886}" destId="{0B65942F-B336-42B6-A72B-DA6B6B07B79B}" srcOrd="5" destOrd="0" presId="urn:microsoft.com/office/officeart/2016/7/layout/AccentHomeChevronProcess"/>
    <dgm:cxn modelId="{F0861DFD-F2E8-400C-9B5C-4AA4849B2BE4}" type="presParOf" srcId="{594BF422-752C-42F3-A230-3D0E6AE9A886}" destId="{1D5539F6-8B97-4801-8139-D49EE44FFF3E}" srcOrd="6" destOrd="0" presId="urn:microsoft.com/office/officeart/2016/7/layout/AccentHomeChevronProcess"/>
    <dgm:cxn modelId="{D22CB840-CF4F-404F-97C0-0629311A5E51}" type="presParOf" srcId="{1D5539F6-8B97-4801-8139-D49EE44FFF3E}" destId="{2377F551-4CF6-4656-B644-60A7FC1B0F64}" srcOrd="0" destOrd="0" presId="urn:microsoft.com/office/officeart/2016/7/layout/AccentHomeChevronProcess"/>
    <dgm:cxn modelId="{6FFE5C0B-250C-4EEB-9BDD-E47B6B414225}" type="presParOf" srcId="{1D5539F6-8B97-4801-8139-D49EE44FFF3E}" destId="{69ED255C-64AC-4764-BC2C-7679ECCC9FE9}" srcOrd="1" destOrd="0" presId="urn:microsoft.com/office/officeart/2016/7/layout/AccentHomeChevronProcess"/>
    <dgm:cxn modelId="{EB2B0AEE-0679-4C51-B5D9-13C0989C2DC6}" type="presParOf" srcId="{1D5539F6-8B97-4801-8139-D49EE44FFF3E}" destId="{1F1B09A6-DA7E-41D1-B8A6-E3B6E775E5C1}" srcOrd="2" destOrd="0" presId="urn:microsoft.com/office/officeart/2016/7/layout/AccentHomeChevronProcess"/>
    <dgm:cxn modelId="{21A6189F-60BA-4472-B858-99323388D0B0}" type="presParOf" srcId="{1D5539F6-8B97-4801-8139-D49EE44FFF3E}" destId="{89DACDC6-8676-47A4-A430-164754F46172}" srcOrd="3" destOrd="0" presId="urn:microsoft.com/office/officeart/2016/7/layout/AccentHomeChevronProcess"/>
    <dgm:cxn modelId="{7D7FFE7B-0A37-4D36-9728-C99051BA3C40}" type="presParOf" srcId="{594BF422-752C-42F3-A230-3D0E6AE9A886}" destId="{38A6C30B-D5BF-4A1A-A273-D265DC00F2EC}" srcOrd="7" destOrd="0" presId="urn:microsoft.com/office/officeart/2016/7/layout/AccentHomeChevronProcess"/>
    <dgm:cxn modelId="{626D4800-17BB-462C-BE7D-935B963B6EC7}" type="presParOf" srcId="{594BF422-752C-42F3-A230-3D0E6AE9A886}" destId="{761684DA-3DB5-4618-9A30-6E2731CDFCA3}" srcOrd="8" destOrd="0" presId="urn:microsoft.com/office/officeart/2016/7/layout/AccentHomeChevronProcess"/>
    <dgm:cxn modelId="{2B2ED8B7-5577-4410-8D8A-61A1D71B9F15}" type="presParOf" srcId="{761684DA-3DB5-4618-9A30-6E2731CDFCA3}" destId="{E2C584B7-5B6E-4F6E-A7B8-E679FEF7BC4D}" srcOrd="0" destOrd="0" presId="urn:microsoft.com/office/officeart/2016/7/layout/AccentHomeChevronProcess"/>
    <dgm:cxn modelId="{CFB7BBCC-4189-422A-9163-265E17C16D21}" type="presParOf" srcId="{761684DA-3DB5-4618-9A30-6E2731CDFCA3}" destId="{B89F8758-DA9D-4018-859A-710084D7ABF3}" srcOrd="1" destOrd="0" presId="urn:microsoft.com/office/officeart/2016/7/layout/AccentHomeChevronProcess"/>
    <dgm:cxn modelId="{72C8C8DD-71B0-4E2B-BE4F-7AF4AF3DD218}" type="presParOf" srcId="{761684DA-3DB5-4618-9A30-6E2731CDFCA3}" destId="{B73D2BBA-574C-491E-A31C-8B6EA5CC871A}" srcOrd="2" destOrd="0" presId="urn:microsoft.com/office/officeart/2016/7/layout/AccentHomeChevronProcess"/>
    <dgm:cxn modelId="{34912DD7-C0FC-4C18-ABAB-DA8DF69C4254}" type="presParOf" srcId="{761684DA-3DB5-4618-9A30-6E2731CDFCA3}" destId="{DC9D8E0A-674F-4E74-BF10-5C0EF64E638E}" srcOrd="3" destOrd="0" presId="urn:microsoft.com/office/officeart/2016/7/layout/AccentHomeChevron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4E6E73-A3C8-4495-927B-8AADA5A74297}">
      <dsp:nvSpPr>
        <dsp:cNvPr id="0" name=""/>
        <dsp:cNvSpPr/>
      </dsp:nvSpPr>
      <dsp:spPr>
        <a:xfrm rot="5400000">
          <a:off x="-911892" y="1786849"/>
          <a:ext cx="1988820" cy="165035"/>
        </a:xfrm>
        <a:prstGeom prst="corner">
          <a:avLst>
            <a:gd name="adj1" fmla="val 1000"/>
            <a:gd name="adj2" fmla="val 1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3A6A4E-2D39-41D2-A6B1-B590D0C452D2}">
      <dsp:nvSpPr>
        <dsp:cNvPr id="0" name=""/>
        <dsp:cNvSpPr/>
      </dsp:nvSpPr>
      <dsp:spPr>
        <a:xfrm>
          <a:off x="0" y="2863777"/>
          <a:ext cx="2062943" cy="662940"/>
        </a:xfrm>
        <a:prstGeom prst="homePlate">
          <a:avLst>
            <a:gd name="adj" fmla="val 25000"/>
          </a:avLst>
        </a:prstGeom>
        <a:solidFill>
          <a:schemeClr val="accent2"/>
        </a:solidFill>
        <a:ln w="1270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0" tIns="203200" rIns="101600" bIns="20320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r-HR" sz="1600" kern="1200" dirty="0"/>
            <a:t>Web preglednik</a:t>
          </a:r>
          <a:endParaRPr lang="en-US" sz="1600" kern="1200" dirty="0"/>
        </a:p>
      </dsp:txBody>
      <dsp:txXfrm>
        <a:off x="0" y="2863777"/>
        <a:ext cx="1980076" cy="662940"/>
      </dsp:txXfrm>
    </dsp:sp>
    <dsp:sp modelId="{810D7AA7-A541-4507-BE7F-36CCF210089F}">
      <dsp:nvSpPr>
        <dsp:cNvPr id="0" name=""/>
        <dsp:cNvSpPr/>
      </dsp:nvSpPr>
      <dsp:spPr>
        <a:xfrm>
          <a:off x="165035" y="973978"/>
          <a:ext cx="1675110" cy="1414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r-HR" sz="1600" kern="1200" dirty="0"/>
            <a:t>Pristup web aplikaciji</a:t>
          </a:r>
          <a:endParaRPr lang="en-US" sz="1600" kern="1200" dirty="0"/>
        </a:p>
      </dsp:txBody>
      <dsp:txXfrm>
        <a:off x="165035" y="973978"/>
        <a:ext cx="1675110" cy="1414310"/>
      </dsp:txXfrm>
    </dsp:sp>
    <dsp:sp modelId="{E41E7729-FD3F-426D-804C-45BD60BD762D}">
      <dsp:nvSpPr>
        <dsp:cNvPr id="0" name=""/>
        <dsp:cNvSpPr/>
      </dsp:nvSpPr>
      <dsp:spPr>
        <a:xfrm rot="5400000">
          <a:off x="1050932" y="1795812"/>
          <a:ext cx="1988820" cy="165035"/>
        </a:xfrm>
        <a:prstGeom prst="corner">
          <a:avLst>
            <a:gd name="adj1" fmla="val 1000"/>
            <a:gd name="adj2" fmla="val 1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C46E586-0364-4C52-98F9-74A7ACD803D1}">
      <dsp:nvSpPr>
        <dsp:cNvPr id="0" name=""/>
        <dsp:cNvSpPr/>
      </dsp:nvSpPr>
      <dsp:spPr>
        <a:xfrm>
          <a:off x="1962824" y="2872740"/>
          <a:ext cx="2062943" cy="662940"/>
        </a:xfrm>
        <a:prstGeom prst="chevron">
          <a:avLst>
            <a:gd name="adj" fmla="val 25000"/>
          </a:avLst>
        </a:prstGeom>
        <a:solidFill>
          <a:schemeClr val="accent1"/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0" tIns="203200" rIns="101600" bIns="20320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r-HR" sz="1600" kern="1200" dirty="0" err="1"/>
            <a:t>Frontend</a:t>
          </a:r>
          <a:r>
            <a:rPr lang="hr-HR" sz="1600" kern="1200" dirty="0"/>
            <a:t> </a:t>
          </a:r>
          <a:endParaRPr lang="en-US" sz="1600" kern="1200" dirty="0"/>
        </a:p>
      </dsp:txBody>
      <dsp:txXfrm>
        <a:off x="2128559" y="2872740"/>
        <a:ext cx="1731473" cy="662940"/>
      </dsp:txXfrm>
    </dsp:sp>
    <dsp:sp modelId="{5E07F9E4-149C-4A89-848F-4ABDD305F0C5}">
      <dsp:nvSpPr>
        <dsp:cNvPr id="0" name=""/>
        <dsp:cNvSpPr/>
      </dsp:nvSpPr>
      <dsp:spPr>
        <a:xfrm>
          <a:off x="2127860" y="982941"/>
          <a:ext cx="1675110" cy="1414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r-HR" sz="1600" kern="1200" dirty="0"/>
            <a:t>Prikaz podataka</a:t>
          </a:r>
          <a:endParaRPr lang="en-US" sz="1600" kern="1200" dirty="0"/>
        </a:p>
      </dsp:txBody>
      <dsp:txXfrm>
        <a:off x="2127860" y="982941"/>
        <a:ext cx="1675110" cy="1414310"/>
      </dsp:txXfrm>
    </dsp:sp>
    <dsp:sp modelId="{473F2067-7126-4D56-A328-5A8CFD3D8D52}">
      <dsp:nvSpPr>
        <dsp:cNvPr id="0" name=""/>
        <dsp:cNvSpPr/>
      </dsp:nvSpPr>
      <dsp:spPr>
        <a:xfrm rot="5400000">
          <a:off x="2981641" y="1813738"/>
          <a:ext cx="1988820" cy="165035"/>
        </a:xfrm>
        <a:prstGeom prst="corner">
          <a:avLst>
            <a:gd name="adj1" fmla="val 1000"/>
            <a:gd name="adj2" fmla="val 1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A0B5EFC-88FB-4ED5-994F-D5F6584C2293}">
      <dsp:nvSpPr>
        <dsp:cNvPr id="0" name=""/>
        <dsp:cNvSpPr/>
      </dsp:nvSpPr>
      <dsp:spPr>
        <a:xfrm>
          <a:off x="3893533" y="2890665"/>
          <a:ext cx="2062943" cy="662940"/>
        </a:xfrm>
        <a:prstGeom prst="chevron">
          <a:avLst>
            <a:gd name="adj" fmla="val 25000"/>
          </a:avLst>
        </a:prstGeom>
        <a:solidFill>
          <a:schemeClr val="accent5"/>
        </a:solidFill>
        <a:ln w="12700" cap="flat" cmpd="sng" algn="ctr">
          <a:solidFill>
            <a:schemeClr val="accent5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0" tIns="203200" rIns="101600" bIns="20320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r-HR" sz="1600" kern="1200" dirty="0" err="1"/>
            <a:t>Backend</a:t>
          </a:r>
          <a:endParaRPr lang="en-US" sz="1600" kern="1200" dirty="0"/>
        </a:p>
      </dsp:txBody>
      <dsp:txXfrm>
        <a:off x="4059268" y="2890665"/>
        <a:ext cx="1731473" cy="662940"/>
      </dsp:txXfrm>
    </dsp:sp>
    <dsp:sp modelId="{FD7B29F2-0D66-4B4B-BC8A-82DA23575305}">
      <dsp:nvSpPr>
        <dsp:cNvPr id="0" name=""/>
        <dsp:cNvSpPr/>
      </dsp:nvSpPr>
      <dsp:spPr>
        <a:xfrm>
          <a:off x="4058569" y="1000867"/>
          <a:ext cx="1675110" cy="1414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r-HR" sz="1600" kern="1200" dirty="0"/>
            <a:t>Dohvaćanje podataka</a:t>
          </a:r>
          <a:endParaRPr lang="en-US" sz="1600" kern="1200" dirty="0"/>
        </a:p>
      </dsp:txBody>
      <dsp:txXfrm>
        <a:off x="4058569" y="1000867"/>
        <a:ext cx="1675110" cy="1414310"/>
      </dsp:txXfrm>
    </dsp:sp>
    <dsp:sp modelId="{2377F551-4CF6-4656-B644-60A7FC1B0F64}">
      <dsp:nvSpPr>
        <dsp:cNvPr id="0" name=""/>
        <dsp:cNvSpPr/>
      </dsp:nvSpPr>
      <dsp:spPr>
        <a:xfrm rot="5400000">
          <a:off x="4923531" y="1813744"/>
          <a:ext cx="1988820" cy="165035"/>
        </a:xfrm>
        <a:prstGeom prst="corner">
          <a:avLst>
            <a:gd name="adj1" fmla="val 1000"/>
            <a:gd name="adj2" fmla="val 1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ED255C-64AC-4764-BC2C-7679ECCC9FE9}">
      <dsp:nvSpPr>
        <dsp:cNvPr id="0" name=""/>
        <dsp:cNvSpPr/>
      </dsp:nvSpPr>
      <dsp:spPr>
        <a:xfrm>
          <a:off x="5835424" y="2890672"/>
          <a:ext cx="2062943" cy="662940"/>
        </a:xfrm>
        <a:prstGeom prst="chevron">
          <a:avLst>
            <a:gd name="adj" fmla="val 25000"/>
          </a:avLst>
        </a:prstGeom>
        <a:solidFill>
          <a:schemeClr val="accent3"/>
        </a:solidFill>
        <a:ln w="1270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0" tIns="203200" rIns="101600" bIns="20320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r-HR" sz="1600" kern="1200" dirty="0" err="1"/>
            <a:t>Parser</a:t>
          </a:r>
          <a:endParaRPr lang="en-US" sz="1600" kern="1200" dirty="0"/>
        </a:p>
      </dsp:txBody>
      <dsp:txXfrm>
        <a:off x="6001159" y="2890672"/>
        <a:ext cx="1731473" cy="662940"/>
      </dsp:txXfrm>
    </dsp:sp>
    <dsp:sp modelId="{1F1B09A6-DA7E-41D1-B8A6-E3B6E775E5C1}">
      <dsp:nvSpPr>
        <dsp:cNvPr id="0" name=""/>
        <dsp:cNvSpPr/>
      </dsp:nvSpPr>
      <dsp:spPr>
        <a:xfrm>
          <a:off x="6000459" y="1000873"/>
          <a:ext cx="1675110" cy="1414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r-HR" sz="1600" kern="1200" dirty="0"/>
            <a:t>Obrađivanje i spremanje podataka u bazu</a:t>
          </a:r>
          <a:endParaRPr lang="en-US" sz="1600" kern="1200" dirty="0"/>
        </a:p>
      </dsp:txBody>
      <dsp:txXfrm>
        <a:off x="6000459" y="1000873"/>
        <a:ext cx="1675110" cy="1414310"/>
      </dsp:txXfrm>
    </dsp:sp>
    <dsp:sp modelId="{E2C584B7-5B6E-4F6E-A7B8-E679FEF7BC4D}">
      <dsp:nvSpPr>
        <dsp:cNvPr id="0" name=""/>
        <dsp:cNvSpPr/>
      </dsp:nvSpPr>
      <dsp:spPr>
        <a:xfrm rot="5400000">
          <a:off x="6931163" y="1786849"/>
          <a:ext cx="1988820" cy="165035"/>
        </a:xfrm>
        <a:prstGeom prst="corner">
          <a:avLst>
            <a:gd name="adj1" fmla="val 1000"/>
            <a:gd name="adj2" fmla="val 1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89F8758-DA9D-4018-859A-710084D7ABF3}">
      <dsp:nvSpPr>
        <dsp:cNvPr id="0" name=""/>
        <dsp:cNvSpPr/>
      </dsp:nvSpPr>
      <dsp:spPr>
        <a:xfrm>
          <a:off x="7843056" y="2863777"/>
          <a:ext cx="2062943" cy="662940"/>
        </a:xfrm>
        <a:prstGeom prst="chevron">
          <a:avLst>
            <a:gd name="adj" fmla="val 25000"/>
          </a:avLst>
        </a:prstGeom>
        <a:solidFill>
          <a:schemeClr val="accent4"/>
        </a:solidFill>
        <a:ln w="12700" cap="flat" cmpd="sng" algn="ctr">
          <a:solidFill>
            <a:schemeClr val="accent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0" tIns="203200" rIns="101600" bIns="20320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r-HR" sz="1600" kern="1200" dirty="0"/>
            <a:t>Baza podataka</a:t>
          </a:r>
          <a:endParaRPr lang="en-US" sz="1600" kern="1200" dirty="0"/>
        </a:p>
      </dsp:txBody>
      <dsp:txXfrm>
        <a:off x="8008791" y="2863777"/>
        <a:ext cx="1731473" cy="662940"/>
      </dsp:txXfrm>
    </dsp:sp>
    <dsp:sp modelId="{B73D2BBA-574C-491E-A31C-8B6EA5CC871A}">
      <dsp:nvSpPr>
        <dsp:cNvPr id="0" name=""/>
        <dsp:cNvSpPr/>
      </dsp:nvSpPr>
      <dsp:spPr>
        <a:xfrm>
          <a:off x="8008091" y="973978"/>
          <a:ext cx="1675110" cy="1414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r-HR" sz="1600" kern="1200" dirty="0"/>
            <a:t>Skladištenje podataka</a:t>
          </a:r>
          <a:endParaRPr lang="en-US" sz="1600" kern="1200" dirty="0"/>
        </a:p>
      </dsp:txBody>
      <dsp:txXfrm>
        <a:off x="8008091" y="973978"/>
        <a:ext cx="1675110" cy="141431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AccentHomeChevronProcess">
  <dgm:title val="Accent Home Chevron Process"/>
  <dgm:desc val="Use to show a progression; a timeline; sequential steps in a task, process, or workflow; or to emphasize movement or direction. Level 1 text appears inside an chevron shape, except the first shape which comes in a home shape, while Level 2 text appears above the invisible rectangle shapes."/>
  <dgm:catLst>
    <dgm:cat type="process" pri="500"/>
    <dgm:cat type="timeline" pri="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contrsBasedOnsibTransCount">
      <dgm:if name="oneSibTrans" axis="ch" ptType="sibTrans" func="cnt" op="equ" val="1">
        <dgm:constrLst>
          <dgm:constr type="h" for="ch" forName="composite" refType="h" fact="0.6"/>
          <dgm:constr type="w" for="ch" forName="composite" refType="w"/>
          <dgm:constr type="primFontSz" for="des" forName="parTx" val="20"/>
          <dgm:constr type="primFontSz" for="des" forName="desTx" refType="primFontSz" refFor="des" refForName="parTx" op="lte"/>
          <dgm:constr type="primFontSz" for="des" forName="parTx" op="equ"/>
          <dgm:constr type="primFontSz" for="des" forName="desTx" op="equ"/>
          <dgm:constr type="w" for="ch" forName="space" refType="w" refFor="ch" refForName="composite" fact="-0.02"/>
          <dgm:constr type="w" for="ch" ptType="sibTrans" op="equ"/>
        </dgm:constrLst>
      </dgm:if>
      <dgm:else name="moreThanOneSibTrans">
        <dgm:choose name="contrsForMoreThanOneSibTrans">
          <dgm:if name="twoSibTrans" axis="ch" ptType="sibTrans" func="cnt" op="equ" val="2">
            <dgm:constrLst>
              <dgm:constr type="h" for="ch" forName="composite" refType="h" fact="0.6"/>
              <dgm:constr type="w" for="ch" forName="composite" refType="w"/>
              <dgm:constr type="primFontSz" for="des" forName="parTx" val="20"/>
              <dgm:constr type="primFontSz" for="des" forName="desTx" refType="primFontSz" refFor="des" refForName="parTx" op="lte"/>
              <dgm:constr type="primFontSz" for="des" forName="parTx" op="equ"/>
              <dgm:constr type="primFontSz" for="des" forName="desTx" op="equ"/>
              <dgm:constr type="w" for="ch" forName="space" refType="w" refFor="ch" refForName="composite" fact="-0.03"/>
              <dgm:constr type="w" for="ch" ptType="sibTrans" op="equ"/>
            </dgm:constrLst>
          </dgm:if>
          <dgm:else name="moreThanTwoSibTrans">
            <dgm:choose name="contrsForMoreThanTwoSibTrans">
              <dgm:if name="threeSibTrans" axis="ch" ptType="sibTrans" func="cnt" op="equ" val="3">
                <dgm:constrLst>
                  <dgm:constr type="h" for="ch" forName="composite" refType="h" fact="0.6"/>
                  <dgm:constr type="w" for="ch" forName="composite" refType="w"/>
                  <dgm:constr type="primFontSz" for="des" forName="parTx" val="20"/>
                  <dgm:constr type="primFontSz" for="des" forName="desTx" refType="primFontSz" refFor="des" refForName="parTx" op="lte"/>
                  <dgm:constr type="primFontSz" for="des" forName="parTx" op="equ"/>
                  <dgm:constr type="primFontSz" for="des" forName="desTx" op="equ"/>
                  <dgm:constr type="w" for="ch" forName="space" refType="w" refFor="ch" refForName="composite" fact="-0.04"/>
                  <dgm:constr type="w" for="ch" ptType="sibTrans" op="equ"/>
                </dgm:constrLst>
              </dgm:if>
              <dgm:else name="moreThanThreeSibTrans">
                <dgm:choose name="contrsForMoreThanThreeSibTrans">
                  <dgm:if name="fourToSixSibTrans" axis="ch" ptType="sibTrans" func="cnt" op="lte" val="6">
                    <dgm:constrLst>
                      <dgm:constr type="h" for="ch" forName="composite" refType="h" fact="0.6"/>
                      <dgm:constr type="w" for="ch" forName="composite" refType="w"/>
                      <dgm:constr type="primFontSz" for="des" forName="parTx" val="20"/>
                      <dgm:constr type="primFontSz" for="des" forName="desTx" refType="primFontSz" refFor="des" refForName="parTx" op="lte"/>
                      <dgm:constr type="primFontSz" for="des" forName="parTx" op="equ"/>
                      <dgm:constr type="primFontSz" for="des" forName="desTx" op="equ"/>
                      <dgm:constr type="w" for="ch" forName="space" refType="w" refFor="ch" refForName="composite" fact="-0.05"/>
                      <dgm:constr type="w" for="ch" ptType="sibTrans" op="equ"/>
                    </dgm:constrLst>
                  </dgm:if>
                  <dgm:else name="moreThanSixSibTrans">
                    <dgm:choose name="contrsForMoreThanSixSibTrans">
                      <dgm:if name="sevenToEightSibTrans" axis="ch" ptType="sibTrans" func="cnt" op="lte" val="8">
                        <dgm:constrLst>
                          <dgm:constr type="h" for="ch" forName="composite" refType="h" fact="0.6"/>
                          <dgm:constr type="w" for="ch" forName="composite" refType="w"/>
                          <dgm:constr type="primFontSz" for="des" forName="parTx" val="20"/>
                          <dgm:constr type="primFontSz" for="des" forName="desTx" refType="primFontSz" refFor="des" refForName="parTx" op="lte"/>
                          <dgm:constr type="primFontSz" for="des" forName="parTx" op="equ"/>
                          <dgm:constr type="primFontSz" for="des" forName="desTx" op="equ"/>
                          <dgm:constr type="w" for="ch" forName="space" refType="w" refFor="ch" refForName="composite" fact="-0.07"/>
                          <dgm:constr type="w" for="ch" ptType="sibTrans" op="equ"/>
                        </dgm:constrLst>
                      </dgm:if>
                      <dgm:else name="moreThanEightSibTrans">
                        <dgm:constrLst>
                          <dgm:constr type="h" for="ch" forName="composite" refType="h" fact="0.6"/>
                          <dgm:constr type="w" for="ch" forName="composite" refType="w"/>
                          <dgm:constr type="primFontSz" for="des" forName="parTx" val="20"/>
                          <dgm:constr type="primFontSz" for="des" forName="desTx" refType="primFontSz" refFor="des" refForName="parTx" op="lte"/>
                          <dgm:constr type="primFontSz" for="des" forName="parTx" op="equ"/>
                          <dgm:constr type="primFontSz" for="des" forName="desTx" op="equ"/>
                          <dgm:constr type="w" for="ch" forName="space" refType="w" refFor="ch" refForName="composite" fact="-0.09"/>
                          <dgm:constr type="w" for="ch" ptType="sibTrans" op="equ"/>
                        </dgm:constrLst>
                      </dgm:else>
                    </dgm:choose>
                  </dgm:else>
                </dgm:choose>
              </dgm:else>
            </dgm:choose>
          </dgm:else>
        </dgm:choose>
      </dgm:else>
    </dgm:choose>
    <dgm:ruleLst/>
    <dgm:forEach name="Name6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LayoutLTRorRTL">
          <dgm:if name="LayoutLTR" func="var" arg="dir" op="equ" val="norm">
            <dgm:constrLst>
              <dgm:constr type="w" for="ch" forName="L" refType="w" fact="0.08"/>
              <dgm:constr type="h" for="ch" forName="L" refType="h" fact="0.75"/>
              <dgm:constr type="l" for="ch" forName="L"/>
              <dgm:constr type="l" for="ch" forName="parTx"/>
              <dgm:constr type="w" for="ch" forName="parTx" refType="w"/>
              <dgm:constr type="h" for="ch" forName="parTx" refType="h" fact="0.25"/>
              <dgm:constr type="t" for="ch" forName="parTx" refType="b" refFor="ch" refForName="L"/>
              <dgm:constr type="t" for="ch" forName="desTx" refType="w" refFor="ch" refForName="L" fact="0.6"/>
              <dgm:constr type="b" for="ch" forName="desTx" refType="t" refFor="ch" refForName="EmptyPlaceHolder"/>
              <dgm:constr type="l" for="ch" forName="desTx" refType="r" refFor="ch" refForName="L"/>
              <dgm:constr type="w" for="ch" forName="desTx" refType="w" fact="0.812"/>
              <dgm:constr type="w" for="ch" forName="EmptyPlaceHolder" refType="w" fact="0.82"/>
              <dgm:constr type="l" for="ch" forName="EmptyPlaceHolder" refType="r" refFor="ch" refForName="L"/>
              <dgm:constr type="b" for="ch" forName="EmptyPlaceHolder" refType="b" refFor="ch" refForName="L"/>
              <dgm:constr type="h" for="ch" forName="EmptyPlaceHolder" refType="t" refFor="ch" refForName="desTx"/>
            </dgm:constrLst>
          </dgm:if>
          <dgm:else name="LayoutRTL">
            <dgm:constrLst>
              <dgm:constr type="w" for="ch" forName="L" refType="w" fact="0.08"/>
              <dgm:constr type="h" for="ch" forName="L" refType="h" fact="0.75"/>
              <dgm:constr type="r" for="ch" forName="L" refType="w"/>
              <dgm:constr type="r" for="ch" forName="parTx" refType="w"/>
              <dgm:constr type="w" for="ch" forName="parTx" refType="w"/>
              <dgm:constr type="h" for="ch" forName="parTx" refType="h" fact="0.25"/>
              <dgm:constr type="t" for="ch" forName="parTx" refType="b" refFor="ch" refForName="L"/>
              <dgm:constr type="t" for="ch" forName="desTx" refType="w" refFor="ch" refForName="L" fact="0.6"/>
              <dgm:constr type="b" for="ch" forName="desTx" refType="t" refFor="ch" refForName="EmptyPlaceHolder"/>
              <dgm:constr type="r" for="ch" forName="desTx" refType="l" refFor="ch" refForName="L"/>
              <dgm:constr type="w" for="ch" forName="desTx" refType="w" fact="0.812"/>
              <dgm:constr type="w" for="ch" forName="EmptyPlaceHolder" refType="w" fact="0.82"/>
              <dgm:constr type="h" for="ch" forName="EmptyPlaceHolder" refType="w" refFor="ch" refForName="L" fact="0.6"/>
              <dgm:constr type="b" for="ch" forName="EmptyPlaceHolder" refType="b" refFor="ch" refForName="L"/>
            </dgm:constrLst>
          </dgm:else>
        </dgm:choose>
        <dgm:layoutNode name="L" styleLbl="solidFgAcc1" moveWith="parTx">
          <dgm:varLst>
            <dgm:chMax val="0"/>
            <dgm:chPref val="0"/>
          </dgm:varLst>
          <dgm:alg type="sp"/>
          <dgm:choose name="Name310">
            <dgm:if name="Name311" func="var" arg="dir" op="equ" val="norm">
              <dgm:shape xmlns:r="http://schemas.openxmlformats.org/officeDocument/2006/relationships" rot="90" type="corner" r:blip="">
                <dgm:adjLst>
                  <dgm:adj idx="1" val="0.01"/>
                  <dgm:adj idx="2" val="0.01"/>
                </dgm:adjLst>
              </dgm:shape>
            </dgm:if>
            <dgm:else name="Name312">
              <dgm:shape xmlns:r="http://schemas.openxmlformats.org/officeDocument/2006/relationships" rot="180" type="corner" r:blip="">
                <dgm:adjLst>
                  <dgm:adj idx="1" val="0.01"/>
                  <dgm:adj idx="2" val="0.01"/>
                </dgm:adjLst>
              </dgm:shape>
            </dgm:else>
          </dgm:choose>
          <dgm:presOf/>
          <dgm:constrLst/>
          <dgm:ruleLst/>
        </dgm:layoutNode>
        <dgm:layoutNode name="parTx" styleLbl="alignNode1">
          <dgm:varLst>
            <dgm:chMax val="0"/>
            <dgm:chPref val="0"/>
            <dgm:bulletEnabled val="1"/>
          </dgm:varLst>
          <dgm:alg type="tx">
            <dgm:param type="txAnchorVert" val="mid"/>
            <dgm:param type="parTxLTRAlign" val="ctr"/>
            <dgm:param type="parTxRTLAlign" val="ctr"/>
          </dgm:alg>
          <dgm:choose name="MakeFirstNodeHomePlate">
            <dgm:if name="IfFirstNode" axis="self" ptType="node" func="pos" op="equ" val="1">
              <dgm:choose name="Name110">
                <dgm:if name="Name111" func="var" arg="dir" op="equ" val="norm">
                  <dgm:shape xmlns:r="http://schemas.openxmlformats.org/officeDocument/2006/relationships" type="homePlate" r:blip="">
                    <dgm:adjLst>
                      <dgm:adj idx="1" val="0.25"/>
                    </dgm:adjLst>
                  </dgm:shape>
                </dgm:if>
                <dgm:else name="Name112">
                  <dgm:shape xmlns:r="http://schemas.openxmlformats.org/officeDocument/2006/relationships" rot="180" type="homePlate" r:blip="">
                    <dgm:adjLst>
                      <dgm:adj idx="1" val="0.25"/>
                    </dgm:adjLst>
                  </dgm:shape>
                </dgm:else>
              </dgm:choose>
            </dgm:if>
            <dgm:else name="MakeRestOfNodesChevrons"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>
                      <dgm:adj idx="1" val="0.25"/>
                    </dgm:adjLst>
                  </dgm:shape>
                </dgm:if>
                <dgm:else name="Name12">
                  <dgm:shape xmlns:r="http://schemas.openxmlformats.org/officeDocument/2006/relationships" rot="180" type="chevron" r:blip="">
                    <dgm:adjLst>
                      <dgm:adj idx="1" val="0.25"/>
                    </dgm:adjLst>
                  </dgm:shape>
                </dgm:else>
              </dgm:choose>
            </dgm:else>
          </dgm:choose>
          <dgm:presOf axis="self" ptType="node"/>
          <dgm:constrLst>
            <dgm:constr type="tMarg" refType="primFontSz"/>
            <dgm:constr type="bMarg" refType="primFontSz"/>
            <dgm:constr type="lMarg" refType="primFontSz" fact="0.5"/>
            <dgm:constr type="rMarg" refType="primFontSz" fact="0.5"/>
          </dgm:constrLst>
          <dgm:ruleLst>
            <dgm:rule type="primFontSz" val="13" fact="NaN" max="NaN"/>
          </dgm:ruleLst>
        </dgm:layoutNode>
        <dgm:layoutNode name="desTx" styleLbl="revTx" moveWith="parTx">
          <dgm:varLst>
            <dgm:chMax val="0"/>
            <dgm:chPref val="0"/>
            <dgm:bulletEnabled val="1"/>
          </dgm:varLst>
          <dgm:choose name="Name210">
            <dgm:if name="Name211" func="var" arg="dir" op="equ" val="norm">
              <dgm:alg type="tx">
                <dgm:param type="txAnchorVert" val="t"/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12">
              <dgm:alg type="tx">
                <dgm:param type="txAnchorVert" val="t"/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tMarg"/>
            <dgm:constr type="bMarg"/>
            <dgm:constr type="lMarg"/>
            <dgm:constr type="rMarg"/>
          </dgm:constrLst>
          <dgm:ruleLst>
            <dgm:rule type="primFontSz" val="11" fact="NaN" max="NaN"/>
            <dgm:rule type="secFontSz" val="9" fact="NaN" max="NaN"/>
          </dgm:ruleLst>
        </dgm:layoutNode>
        <dgm:layoutNode name="EmptyPlaceHolder">
          <dgm:alg type="sp"/>
          <dgm:shape xmlns:r="http://schemas.openxmlformats.org/officeDocument/2006/relationships" r:blip="">
            <dgm:adjLst/>
          </dgm:shape>
          <dgm:presOf/>
          <dgm:constrLst/>
        </dgm:layoutNode>
      </dgm:layoutNode>
      <dgm:forEach name="Name19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A28068-AFBD-4979-B752-9EB6F90B1386}" type="datetimeFigureOut">
              <a:rPr lang="en-US" smtClean="0"/>
              <a:t>7/4/2023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939589-3E79-4C82-AA4A-FE78234FAA5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49689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Naslovni slaj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l">
              <a:defRPr sz="6000" b="1" i="0" cap="all" baseline="0"/>
            </a:lvl1pPr>
          </a:lstStyle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r-HR"/>
              <a:t>Kliknite da biste uredili stil podnaslova matrice</a:t>
            </a:r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1B787A8-0D67-4B7E-9B48-86BD906AB6B5}"/>
              </a:ext>
            </a:extLst>
          </p:cNvPr>
          <p:cNvCxnSpPr>
            <a:cxnSpLocks/>
          </p:cNvCxnSpPr>
          <p:nvPr/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97802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Usporedb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r-HR"/>
              <a:t>Kliknite da biste uredili stil naslova matrice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4752" y="1681163"/>
            <a:ext cx="455371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44752" y="2505075"/>
            <a:ext cx="4553712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84848" y="1681163"/>
            <a:ext cx="455371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784848" y="2505075"/>
            <a:ext cx="4553712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raphic 15">
            <a:extLst>
              <a:ext uri="{FF2B5EF4-FFF2-40B4-BE49-F238E27FC236}">
                <a16:creationId xmlns:a16="http://schemas.microsoft.com/office/drawing/2014/main" id="{A9475260-301F-4744-B1DA-7B00F6FB434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Graphic 16">
            <a:extLst>
              <a:ext uri="{FF2B5EF4-FFF2-40B4-BE49-F238E27FC236}">
                <a16:creationId xmlns:a16="http://schemas.microsoft.com/office/drawing/2014/main" id="{9BBD3F4B-0836-48C5-AC68-747456D1DD50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6" name="Graphic 14">
            <a:extLst>
              <a:ext uri="{FF2B5EF4-FFF2-40B4-BE49-F238E27FC236}">
                <a16:creationId xmlns:a16="http://schemas.microsoft.com/office/drawing/2014/main" id="{9B4398D5-99F4-4F83-AA77-9B4177648CAF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75955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r-HR"/>
              <a:t>Kliknite da biste uredili stil naslova matrice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4752" y="1681163"/>
            <a:ext cx="28346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44752" y="2505075"/>
            <a:ext cx="283464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983480" y="1681163"/>
            <a:ext cx="28346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983480" y="2505075"/>
            <a:ext cx="283464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raphic 15">
            <a:extLst>
              <a:ext uri="{FF2B5EF4-FFF2-40B4-BE49-F238E27FC236}">
                <a16:creationId xmlns:a16="http://schemas.microsoft.com/office/drawing/2014/main" id="{A9475260-301F-4744-B1DA-7B00F6FB434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Graphic 16">
            <a:extLst>
              <a:ext uri="{FF2B5EF4-FFF2-40B4-BE49-F238E27FC236}">
                <a16:creationId xmlns:a16="http://schemas.microsoft.com/office/drawing/2014/main" id="{9BBD3F4B-0836-48C5-AC68-747456D1DD50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6" name="Graphic 14">
            <a:extLst>
              <a:ext uri="{FF2B5EF4-FFF2-40B4-BE49-F238E27FC236}">
                <a16:creationId xmlns:a16="http://schemas.microsoft.com/office/drawing/2014/main" id="{9B4398D5-99F4-4F83-AA77-9B4177648CAF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2D693B15-7265-4478-9579-62FCD5222D0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531352" y="1769269"/>
            <a:ext cx="28346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17" name="Content Placeholder 5">
            <a:extLst>
              <a:ext uri="{FF2B5EF4-FFF2-40B4-BE49-F238E27FC236}">
                <a16:creationId xmlns:a16="http://schemas.microsoft.com/office/drawing/2014/main" id="{48F9E92F-BB16-4896-A47F-6497C3D705B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531352" y="2593181"/>
            <a:ext cx="283464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</p:txBody>
      </p:sp>
    </p:spTree>
    <p:extLst>
      <p:ext uri="{BB962C8B-B14F-4D97-AF65-F5344CB8AC3E}">
        <p14:creationId xmlns:p14="http://schemas.microsoft.com/office/powerpoint/2010/main" val="23730798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91656" y="804672"/>
            <a:ext cx="4434840" cy="886968"/>
          </a:xfrm>
        </p:spPr>
        <p:txBody>
          <a:bodyPr anchor="b"/>
          <a:lstStyle>
            <a:lvl1pPr algn="l">
              <a:defRPr sz="5400" b="0" i="0" cap="none" baseline="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91654" y="1801368"/>
            <a:ext cx="4434840" cy="4754880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r-HR"/>
              <a:t>Kliknite da biste uredili stil podnaslova matrice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811512" y="1591056"/>
            <a:ext cx="3547872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939C974-0ED4-4915-BBF7-1FB00C18AD45}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515930B2-E36D-4D05-A6B3-CA1BF61D50CC}"/>
              </a:ext>
            </a:extLst>
          </p:cNvPr>
          <p:cNvSpPr/>
          <p:nvPr userDrawn="1"/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3464" y="3108960"/>
            <a:ext cx="5221224" cy="3447288"/>
          </a:xfrm>
        </p:spPr>
        <p:txBody>
          <a:bodyPr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hr-HR"/>
              <a:t>Kliknite ikonu da biste dodali  sliku</a:t>
            </a:r>
            <a:endParaRPr lang="en-US" dirty="0"/>
          </a:p>
        </p:txBody>
      </p:sp>
      <p:sp>
        <p:nvSpPr>
          <p:cNvPr id="10" name="Picture Placeholder 12">
            <a:extLst>
              <a:ext uri="{FF2B5EF4-FFF2-40B4-BE49-F238E27FC236}">
                <a16:creationId xmlns:a16="http://schemas.microsoft.com/office/drawing/2014/main" id="{F146D6C1-343E-4F97-A565-55BBB15F4C7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83464" y="301752"/>
            <a:ext cx="2459736" cy="2505456"/>
          </a:xfrm>
        </p:spPr>
        <p:txBody>
          <a:bodyPr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hr-HR"/>
              <a:t>Kliknite ikonu da biste dodali  sliku</a:t>
            </a:r>
            <a:endParaRPr lang="en-US" dirty="0"/>
          </a:p>
        </p:txBody>
      </p:sp>
      <p:sp>
        <p:nvSpPr>
          <p:cNvPr id="11" name="Picture Placeholder 12">
            <a:extLst>
              <a:ext uri="{FF2B5EF4-FFF2-40B4-BE49-F238E27FC236}">
                <a16:creationId xmlns:a16="http://schemas.microsoft.com/office/drawing/2014/main" id="{BA123E2D-4554-47D5-B0EC-0C47EDB4162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044952" y="301752"/>
            <a:ext cx="2459736" cy="2505456"/>
          </a:xfrm>
        </p:spPr>
        <p:txBody>
          <a:bodyPr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hr-HR"/>
              <a:t>Kliknite ikonu da biste dodali  sliku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78914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3186EA6A-5CD5-4DF7-9C8A-EDFAF28A80D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77111" y="407499"/>
            <a:ext cx="1952279" cy="1952279"/>
          </a:xfrm>
          <a:custGeom>
            <a:avLst/>
            <a:gdLst>
              <a:gd name="connsiteX0" fmla="*/ 976140 w 1952279"/>
              <a:gd name="connsiteY0" fmla="*/ 0 h 1952279"/>
              <a:gd name="connsiteX1" fmla="*/ 1952279 w 1952279"/>
              <a:gd name="connsiteY1" fmla="*/ 976140 h 1952279"/>
              <a:gd name="connsiteX2" fmla="*/ 976140 w 1952279"/>
              <a:gd name="connsiteY2" fmla="*/ 1952279 h 1952279"/>
              <a:gd name="connsiteX3" fmla="*/ 0 w 1952279"/>
              <a:gd name="connsiteY3" fmla="*/ 976140 h 1952279"/>
              <a:gd name="connsiteX4" fmla="*/ 976140 w 1952279"/>
              <a:gd name="connsiteY4" fmla="*/ 0 h 1952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52279" h="1952279">
                <a:moveTo>
                  <a:pt x="976140" y="0"/>
                </a:moveTo>
                <a:cubicBezTo>
                  <a:pt x="1515247" y="0"/>
                  <a:pt x="1952279" y="437033"/>
                  <a:pt x="1952279" y="976140"/>
                </a:cubicBezTo>
                <a:cubicBezTo>
                  <a:pt x="1952279" y="1515246"/>
                  <a:pt x="1515247" y="1952279"/>
                  <a:pt x="976140" y="1952279"/>
                </a:cubicBezTo>
                <a:cubicBezTo>
                  <a:pt x="437033" y="1952279"/>
                  <a:pt x="0" y="1515246"/>
                  <a:pt x="0" y="976140"/>
                </a:cubicBezTo>
                <a:cubicBezTo>
                  <a:pt x="0" y="437033"/>
                  <a:pt x="437033" y="0"/>
                  <a:pt x="976140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hr-HR"/>
              <a:t>Kliknite ikonu da biste dodali  sliku</a:t>
            </a:r>
            <a:endParaRPr lang="en-US" dirty="0"/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83D5117F-F235-498D-99A5-9DE2D665576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28345" y="1972581"/>
            <a:ext cx="2290065" cy="2273502"/>
          </a:xfrm>
          <a:custGeom>
            <a:avLst/>
            <a:gdLst>
              <a:gd name="connsiteX0" fmla="*/ 1145032 w 2290065"/>
              <a:gd name="connsiteY0" fmla="*/ 0 h 2273502"/>
              <a:gd name="connsiteX1" fmla="*/ 2290065 w 2290065"/>
              <a:gd name="connsiteY1" fmla="*/ 1145033 h 2273502"/>
              <a:gd name="connsiteX2" fmla="*/ 1375797 w 2290065"/>
              <a:gd name="connsiteY2" fmla="*/ 2266803 h 2273502"/>
              <a:gd name="connsiteX3" fmla="*/ 1331903 w 2290065"/>
              <a:gd name="connsiteY3" fmla="*/ 2273502 h 2273502"/>
              <a:gd name="connsiteX4" fmla="*/ 958162 w 2290065"/>
              <a:gd name="connsiteY4" fmla="*/ 2273502 h 2273502"/>
              <a:gd name="connsiteX5" fmla="*/ 914268 w 2290065"/>
              <a:gd name="connsiteY5" fmla="*/ 2266803 h 2273502"/>
              <a:gd name="connsiteX6" fmla="*/ 5911 w 2290065"/>
              <a:gd name="connsiteY6" fmla="*/ 1262106 h 2273502"/>
              <a:gd name="connsiteX7" fmla="*/ 0 w 2290065"/>
              <a:gd name="connsiteY7" fmla="*/ 1145053 h 2273502"/>
              <a:gd name="connsiteX8" fmla="*/ 0 w 2290065"/>
              <a:gd name="connsiteY8" fmla="*/ 1145014 h 2273502"/>
              <a:gd name="connsiteX9" fmla="*/ 5911 w 2290065"/>
              <a:gd name="connsiteY9" fmla="*/ 1027960 h 2273502"/>
              <a:gd name="connsiteX10" fmla="*/ 1145032 w 2290065"/>
              <a:gd name="connsiteY10" fmla="*/ 0 h 227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290065" h="2273502">
                <a:moveTo>
                  <a:pt x="1145032" y="0"/>
                </a:moveTo>
                <a:cubicBezTo>
                  <a:pt x="1777417" y="0"/>
                  <a:pt x="2290065" y="512649"/>
                  <a:pt x="2290065" y="1145033"/>
                </a:cubicBezTo>
                <a:cubicBezTo>
                  <a:pt x="2290065" y="1698370"/>
                  <a:pt x="1897569" y="2160033"/>
                  <a:pt x="1375797" y="2266803"/>
                </a:cubicBezTo>
                <a:lnTo>
                  <a:pt x="1331903" y="2273502"/>
                </a:lnTo>
                <a:lnTo>
                  <a:pt x="958162" y="2273502"/>
                </a:lnTo>
                <a:lnTo>
                  <a:pt x="914268" y="2266803"/>
                </a:lnTo>
                <a:cubicBezTo>
                  <a:pt x="429765" y="2167660"/>
                  <a:pt x="56730" y="1762511"/>
                  <a:pt x="5911" y="1262106"/>
                </a:cubicBezTo>
                <a:lnTo>
                  <a:pt x="0" y="1145053"/>
                </a:lnTo>
                <a:lnTo>
                  <a:pt x="0" y="1145014"/>
                </a:lnTo>
                <a:lnTo>
                  <a:pt x="5911" y="1027960"/>
                </a:lnTo>
                <a:cubicBezTo>
                  <a:pt x="64548" y="450571"/>
                  <a:pt x="552172" y="0"/>
                  <a:pt x="1145032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hr-HR"/>
              <a:t>Kliknite ikonu da biste dodali  sliku</a:t>
            </a:r>
            <a:endParaRPr lang="en-US" dirty="0"/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E1E0A794-F1D3-4628-B5B1-9D48AB34C3D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579539" y="4386312"/>
            <a:ext cx="3119293" cy="2462810"/>
          </a:xfrm>
          <a:custGeom>
            <a:avLst/>
            <a:gdLst>
              <a:gd name="connsiteX0" fmla="*/ 1559647 w 3119293"/>
              <a:gd name="connsiteY0" fmla="*/ 0 h 2462810"/>
              <a:gd name="connsiteX1" fmla="*/ 3119293 w 3119293"/>
              <a:gd name="connsiteY1" fmla="*/ 1559647 h 2462810"/>
              <a:gd name="connsiteX2" fmla="*/ 2852930 w 3119293"/>
              <a:gd name="connsiteY2" fmla="*/ 2431660 h 2462810"/>
              <a:gd name="connsiteX3" fmla="*/ 2829636 w 3119293"/>
              <a:gd name="connsiteY3" fmla="*/ 2462810 h 2462810"/>
              <a:gd name="connsiteX4" fmla="*/ 289658 w 3119293"/>
              <a:gd name="connsiteY4" fmla="*/ 2462810 h 2462810"/>
              <a:gd name="connsiteX5" fmla="*/ 266363 w 3119293"/>
              <a:gd name="connsiteY5" fmla="*/ 2431660 h 2462810"/>
              <a:gd name="connsiteX6" fmla="*/ 0 w 3119293"/>
              <a:gd name="connsiteY6" fmla="*/ 1559647 h 2462810"/>
              <a:gd name="connsiteX7" fmla="*/ 1559647 w 3119293"/>
              <a:gd name="connsiteY7" fmla="*/ 0 h 2462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19293" h="2462810">
                <a:moveTo>
                  <a:pt x="1559647" y="0"/>
                </a:moveTo>
                <a:cubicBezTo>
                  <a:pt x="2421016" y="0"/>
                  <a:pt x="3119293" y="698278"/>
                  <a:pt x="3119293" y="1559647"/>
                </a:cubicBezTo>
                <a:cubicBezTo>
                  <a:pt x="3119293" y="1882660"/>
                  <a:pt x="3021098" y="2182739"/>
                  <a:pt x="2852930" y="2431660"/>
                </a:cubicBezTo>
                <a:lnTo>
                  <a:pt x="2829636" y="2462810"/>
                </a:lnTo>
                <a:lnTo>
                  <a:pt x="289658" y="2462810"/>
                </a:lnTo>
                <a:lnTo>
                  <a:pt x="266363" y="2431660"/>
                </a:lnTo>
                <a:cubicBezTo>
                  <a:pt x="98195" y="2182739"/>
                  <a:pt x="0" y="1882660"/>
                  <a:pt x="0" y="1559647"/>
                </a:cubicBezTo>
                <a:cubicBezTo>
                  <a:pt x="0" y="698278"/>
                  <a:pt x="698278" y="0"/>
                  <a:pt x="155964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hr-HR"/>
              <a:t>Kliknite ikonu da biste dodali  sliku</a:t>
            </a:r>
            <a:endParaRPr lang="en-US" dirty="0"/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B8D3F45B-B631-47D3-A33C-71CEC2B3602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92905" y="4018982"/>
            <a:ext cx="3854161" cy="2839018"/>
          </a:xfrm>
          <a:custGeom>
            <a:avLst/>
            <a:gdLst>
              <a:gd name="connsiteX0" fmla="*/ 1927061 w 3854161"/>
              <a:gd name="connsiteY0" fmla="*/ 0 h 2839018"/>
              <a:gd name="connsiteX1" fmla="*/ 1927101 w 3854161"/>
              <a:gd name="connsiteY1" fmla="*/ 0 h 2839018"/>
              <a:gd name="connsiteX2" fmla="*/ 2124114 w 3854161"/>
              <a:gd name="connsiteY2" fmla="*/ 9948 h 2839018"/>
              <a:gd name="connsiteX3" fmla="*/ 3854161 w 3854161"/>
              <a:gd name="connsiteY3" fmla="*/ 1927080 h 2839018"/>
              <a:gd name="connsiteX4" fmla="*/ 3702722 w 3854161"/>
              <a:gd name="connsiteY4" fmla="*/ 2677187 h 2839018"/>
              <a:gd name="connsiteX5" fmla="*/ 3624763 w 3854161"/>
              <a:gd name="connsiteY5" fmla="*/ 2839018 h 2839018"/>
              <a:gd name="connsiteX6" fmla="*/ 229398 w 3854161"/>
              <a:gd name="connsiteY6" fmla="*/ 2839018 h 2839018"/>
              <a:gd name="connsiteX7" fmla="*/ 151440 w 3854161"/>
              <a:gd name="connsiteY7" fmla="*/ 2677187 h 2839018"/>
              <a:gd name="connsiteX8" fmla="*/ 0 w 3854161"/>
              <a:gd name="connsiteY8" fmla="*/ 1927080 h 2839018"/>
              <a:gd name="connsiteX9" fmla="*/ 1730048 w 3854161"/>
              <a:gd name="connsiteY9" fmla="*/ 9948 h 2839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854161" h="2839018">
                <a:moveTo>
                  <a:pt x="1927061" y="0"/>
                </a:moveTo>
                <a:lnTo>
                  <a:pt x="1927101" y="0"/>
                </a:lnTo>
                <a:lnTo>
                  <a:pt x="2124114" y="9948"/>
                </a:lnTo>
                <a:cubicBezTo>
                  <a:pt x="3095856" y="108634"/>
                  <a:pt x="3854161" y="929301"/>
                  <a:pt x="3854161" y="1927080"/>
                </a:cubicBezTo>
                <a:cubicBezTo>
                  <a:pt x="3854161" y="2193154"/>
                  <a:pt x="3800237" y="2446634"/>
                  <a:pt x="3702722" y="2677187"/>
                </a:cubicBezTo>
                <a:lnTo>
                  <a:pt x="3624763" y="2839018"/>
                </a:lnTo>
                <a:lnTo>
                  <a:pt x="229398" y="2839018"/>
                </a:lnTo>
                <a:lnTo>
                  <a:pt x="151440" y="2677187"/>
                </a:lnTo>
                <a:cubicBezTo>
                  <a:pt x="53924" y="2446634"/>
                  <a:pt x="0" y="2193154"/>
                  <a:pt x="0" y="1927080"/>
                </a:cubicBezTo>
                <a:cubicBezTo>
                  <a:pt x="0" y="929301"/>
                  <a:pt x="758305" y="108634"/>
                  <a:pt x="1730048" y="99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hr-HR"/>
              <a:t>Kliknite ikonu da biste dodali  sliku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0" y="585216"/>
            <a:ext cx="5276088" cy="2276856"/>
          </a:xfrm>
        </p:spPr>
        <p:txBody>
          <a:bodyPr anchor="b"/>
          <a:lstStyle>
            <a:lvl1pPr algn="r">
              <a:defRPr sz="4800" b="1" cap="all" spc="400" baseline="0">
                <a:solidFill>
                  <a:schemeClr val="bg1"/>
                </a:solidFill>
              </a:defRPr>
            </a:lvl1pPr>
          </a:lstStyle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201168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9/3/20XX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938528"/>
            <a:ext cx="278892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Graphic 32">
            <a:extLst>
              <a:ext uri="{FF2B5EF4-FFF2-40B4-BE49-F238E27FC236}">
                <a16:creationId xmlns:a16="http://schemas.microsoft.com/office/drawing/2014/main" id="{846CD0EA-B0AA-4845-81A5-4ADD7C58B12F}"/>
              </a:ext>
            </a:extLst>
          </p:cNvPr>
          <p:cNvSpPr/>
          <p:nvPr userDrawn="1"/>
        </p:nvSpPr>
        <p:spPr>
          <a:xfrm>
            <a:off x="1472366" y="1859534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0" name="Graphic 33">
            <a:extLst>
              <a:ext uri="{FF2B5EF4-FFF2-40B4-BE49-F238E27FC236}">
                <a16:creationId xmlns:a16="http://schemas.microsoft.com/office/drawing/2014/main" id="{0E97A0CB-7CB1-47F0-BD48-EEECBAC39CD2}"/>
              </a:ext>
            </a:extLst>
          </p:cNvPr>
          <p:cNvSpPr/>
          <p:nvPr userDrawn="1"/>
        </p:nvSpPr>
        <p:spPr>
          <a:xfrm>
            <a:off x="2014523" y="3146867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2" name="Graphic 31">
            <a:extLst>
              <a:ext uri="{FF2B5EF4-FFF2-40B4-BE49-F238E27FC236}">
                <a16:creationId xmlns:a16="http://schemas.microsoft.com/office/drawing/2014/main" id="{477816C9-06CB-4BC5-B26B-6A2877BD941A}"/>
              </a:ext>
            </a:extLst>
          </p:cNvPr>
          <p:cNvSpPr/>
          <p:nvPr userDrawn="1"/>
        </p:nvSpPr>
        <p:spPr>
          <a:xfrm>
            <a:off x="5404920" y="450829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3AE7F8D-AE68-4A83-BAB5-3A97D473CE3C}"/>
              </a:ext>
            </a:extLst>
          </p:cNvPr>
          <p:cNvCxnSpPr>
            <a:cxnSpLocks/>
          </p:cNvCxnSpPr>
          <p:nvPr userDrawn="1"/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60720" y="3127248"/>
            <a:ext cx="5276088" cy="1124712"/>
          </a:xfrm>
        </p:spPr>
        <p:txBody>
          <a:bodyPr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hr-HR"/>
              <a:t>Kliknite da biste uredili matrice</a:t>
            </a:r>
          </a:p>
        </p:txBody>
      </p:sp>
    </p:spTree>
    <p:extLst>
      <p:ext uri="{BB962C8B-B14F-4D97-AF65-F5344CB8AC3E}">
        <p14:creationId xmlns:p14="http://schemas.microsoft.com/office/powerpoint/2010/main" val="3010451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amo naslo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/>
              <a:t>Kliknite da biste uredili stil naslova matrice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7596AF9-469C-436D-B7D2-77952EF1825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32910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azn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FF36D6-399B-43E3-84DD-9FC5119EC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234AB7-3B85-4028-A500-5A1BDBF45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1F40F0-9909-442F-BBA4-409D061ED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53C1207-D1C8-49E3-8837-E2B89D366FA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8676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Sadržaj s 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0F214-646F-4D81-AD12-65628EC98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r-HR"/>
              <a:t>Kliknite da biste uredili stil naslova matrice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F71768-C3FA-49EF-99EF-06E6C3B284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DA6F24-ED6C-4D12-A9D6-EE37FBD686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E6AACE-FAFB-4934-8E3C-AB5B21635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1533EA-D0F8-4C79-8721-F190DE2D2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59BAC9-F101-4394-BBA4-3D21A3497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F3A79C9-7EDC-44F6-AC48-5DD98A7695AD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68059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Slika s 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CB71F-B6C2-4866-BC97-304F78816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r-HR"/>
              <a:t>Kliknite da biste uredili stil naslova matrice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5ED73B-8413-478D-80D7-B78B69763B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r-HR"/>
              <a:t>Kliknite ikonu da biste dodali  sliku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BDF226-1B94-4D2D-98B3-7B932FB17D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0C4E9A-CA29-4CCD-ACFA-B29F80FBA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A5B7BE-3F1B-4FF3-B1D7-6E39B99D0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2F18F1-E27E-470E-AE13-4755DEE63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0F08750-B7F2-4119-B151-68DE774813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7755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2 Slide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8448" y="594360"/>
            <a:ext cx="6272784" cy="2843784"/>
          </a:xfrm>
        </p:spPr>
        <p:txBody>
          <a:bodyPr anchor="b"/>
          <a:lstStyle>
            <a:lvl1pPr algn="l">
              <a:defRPr sz="5400" b="1" i="0" cap="all" baseline="0">
                <a:solidFill>
                  <a:schemeClr val="bg1"/>
                </a:solidFill>
              </a:defRPr>
            </a:lvl1pPr>
          </a:lstStyle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41848" y="4700016"/>
            <a:ext cx="5093208" cy="1197864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r-HR"/>
              <a:t>Kliknite da biste uredili stil podnaslova matrice</a:t>
            </a:r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E825845-66DD-4B77-A729-CD97D156FE6C}"/>
              </a:ext>
            </a:extLst>
          </p:cNvPr>
          <p:cNvCxnSpPr>
            <a:cxnSpLocks/>
          </p:cNvCxnSpPr>
          <p:nvPr userDrawn="1"/>
        </p:nvCxnSpPr>
        <p:spPr>
          <a:xfrm>
            <a:off x="1301262" y="3496322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Graphic 12">
            <a:extLst>
              <a:ext uri="{FF2B5EF4-FFF2-40B4-BE49-F238E27FC236}">
                <a16:creationId xmlns:a16="http://schemas.microsoft.com/office/drawing/2014/main" id="{818B4386-1FCF-4ACE-BE25-AF9CC5E2256F}"/>
              </a:ext>
            </a:extLst>
          </p:cNvPr>
          <p:cNvSpPr/>
          <p:nvPr userDrawn="1"/>
        </p:nvSpPr>
        <p:spPr>
          <a:xfrm>
            <a:off x="8217780" y="2973840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1" name="Graphic 13">
            <a:extLst>
              <a:ext uri="{FF2B5EF4-FFF2-40B4-BE49-F238E27FC236}">
                <a16:creationId xmlns:a16="http://schemas.microsoft.com/office/drawing/2014/main" id="{19319560-50ED-4963-A2CF-74663239D426}"/>
              </a:ext>
            </a:extLst>
          </p:cNvPr>
          <p:cNvSpPr/>
          <p:nvPr userDrawn="1"/>
        </p:nvSpPr>
        <p:spPr>
          <a:xfrm>
            <a:off x="7859002" y="2744546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3" name="Graphic 15">
            <a:extLst>
              <a:ext uri="{FF2B5EF4-FFF2-40B4-BE49-F238E27FC236}">
                <a16:creationId xmlns:a16="http://schemas.microsoft.com/office/drawing/2014/main" id="{E5ABBDAD-943D-48F3-9C80-B29C48966C79}"/>
              </a:ext>
            </a:extLst>
          </p:cNvPr>
          <p:cNvSpPr/>
          <p:nvPr userDrawn="1"/>
        </p:nvSpPr>
        <p:spPr>
          <a:xfrm>
            <a:off x="7843462" y="3198265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79060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34120D15-E48C-4FBE-BB95-24DB36D9F4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366432" y="2530058"/>
            <a:ext cx="3707972" cy="3707971"/>
          </a:xfrm>
          <a:custGeom>
            <a:avLst/>
            <a:gdLst>
              <a:gd name="connsiteX0" fmla="*/ 1853986 w 3707972"/>
              <a:gd name="connsiteY0" fmla="*/ 0 h 3707971"/>
              <a:gd name="connsiteX1" fmla="*/ 3707972 w 3707972"/>
              <a:gd name="connsiteY1" fmla="*/ 1853986 h 3707971"/>
              <a:gd name="connsiteX2" fmla="*/ 2043545 w 3707972"/>
              <a:gd name="connsiteY2" fmla="*/ 3698400 h 3707971"/>
              <a:gd name="connsiteX3" fmla="*/ 1854006 w 3707972"/>
              <a:gd name="connsiteY3" fmla="*/ 3707971 h 3707971"/>
              <a:gd name="connsiteX4" fmla="*/ 1853966 w 3707972"/>
              <a:gd name="connsiteY4" fmla="*/ 3707971 h 3707971"/>
              <a:gd name="connsiteX5" fmla="*/ 1664427 w 3707972"/>
              <a:gd name="connsiteY5" fmla="*/ 3698400 h 3707971"/>
              <a:gd name="connsiteX6" fmla="*/ 0 w 3707972"/>
              <a:gd name="connsiteY6" fmla="*/ 1853986 h 3707971"/>
              <a:gd name="connsiteX7" fmla="*/ 1853986 w 3707972"/>
              <a:gd name="connsiteY7" fmla="*/ 0 h 370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07972" h="3707971">
                <a:moveTo>
                  <a:pt x="1853986" y="0"/>
                </a:moveTo>
                <a:cubicBezTo>
                  <a:pt x="2877914" y="0"/>
                  <a:pt x="3707972" y="830058"/>
                  <a:pt x="3707972" y="1853986"/>
                </a:cubicBezTo>
                <a:cubicBezTo>
                  <a:pt x="3707972" y="2813919"/>
                  <a:pt x="2978429" y="3603458"/>
                  <a:pt x="2043545" y="3698400"/>
                </a:cubicBezTo>
                <a:lnTo>
                  <a:pt x="1854006" y="3707971"/>
                </a:lnTo>
                <a:lnTo>
                  <a:pt x="1853966" y="3707971"/>
                </a:lnTo>
                <a:lnTo>
                  <a:pt x="1664427" y="3698400"/>
                </a:lnTo>
                <a:cubicBezTo>
                  <a:pt x="729543" y="3603458"/>
                  <a:pt x="0" y="2813919"/>
                  <a:pt x="0" y="1853986"/>
                </a:cubicBezTo>
                <a:cubicBezTo>
                  <a:pt x="0" y="830058"/>
                  <a:pt x="830058" y="0"/>
                  <a:pt x="1853986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r>
              <a:rPr lang="hr-HR"/>
              <a:t>Kliknite ikonu da biste dodali  sliku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02936" y="585216"/>
            <a:ext cx="5833872" cy="2276856"/>
          </a:xfrm>
        </p:spPr>
        <p:txBody>
          <a:bodyPr anchor="b"/>
          <a:lstStyle>
            <a:lvl1pPr algn="r">
              <a:defRPr sz="6000" b="1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201168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9/3/20XX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938528"/>
            <a:ext cx="278892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3AE7F8D-AE68-4A83-BAB5-3A97D473CE3C}"/>
              </a:ext>
            </a:extLst>
          </p:cNvPr>
          <p:cNvCxnSpPr>
            <a:cxnSpLocks/>
          </p:cNvCxnSpPr>
          <p:nvPr userDrawn="1"/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202936" y="3127248"/>
            <a:ext cx="5833872" cy="3118104"/>
          </a:xfrm>
        </p:spPr>
        <p:txBody>
          <a:bodyPr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11" name="Graphic 12">
            <a:extLst>
              <a:ext uri="{FF2B5EF4-FFF2-40B4-BE49-F238E27FC236}">
                <a16:creationId xmlns:a16="http://schemas.microsoft.com/office/drawing/2014/main" id="{EA1B6985-3E5A-40F4-9268-D4AB3BBF8C91}"/>
              </a:ext>
            </a:extLst>
          </p:cNvPr>
          <p:cNvSpPr/>
          <p:nvPr userDrawn="1"/>
        </p:nvSpPr>
        <p:spPr>
          <a:xfrm>
            <a:off x="4745394" y="276027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3" name="Graphic 13">
            <a:extLst>
              <a:ext uri="{FF2B5EF4-FFF2-40B4-BE49-F238E27FC236}">
                <a16:creationId xmlns:a16="http://schemas.microsoft.com/office/drawing/2014/main" id="{338BC906-9D03-4280-85E8-21A81BC21D73}"/>
              </a:ext>
            </a:extLst>
          </p:cNvPr>
          <p:cNvSpPr/>
          <p:nvPr userDrawn="1"/>
        </p:nvSpPr>
        <p:spPr>
          <a:xfrm>
            <a:off x="4386614" y="253098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7" name="Graphic 15">
            <a:extLst>
              <a:ext uri="{FF2B5EF4-FFF2-40B4-BE49-F238E27FC236}">
                <a16:creationId xmlns:a16="http://schemas.microsoft.com/office/drawing/2014/main" id="{C5C06D53-C9F6-47E8-BFE1-B8193A1AED8B}"/>
              </a:ext>
            </a:extLst>
          </p:cNvPr>
          <p:cNvSpPr/>
          <p:nvPr userDrawn="1"/>
        </p:nvSpPr>
        <p:spPr>
          <a:xfrm>
            <a:off x="1669987" y="6031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0768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E62FC6D8-DD87-4B93-8491-43C84EE63FE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51965" y="1665520"/>
            <a:ext cx="4266960" cy="4266968"/>
          </a:xfrm>
          <a:custGeom>
            <a:avLst/>
            <a:gdLst>
              <a:gd name="connsiteX0" fmla="*/ 2133823 w 4266960"/>
              <a:gd name="connsiteY0" fmla="*/ 0 h 4266968"/>
              <a:gd name="connsiteX1" fmla="*/ 4256628 w 4266960"/>
              <a:gd name="connsiteY1" fmla="*/ 1915652 h 4266968"/>
              <a:gd name="connsiteX2" fmla="*/ 4266960 w 4266960"/>
              <a:gd name="connsiteY2" fmla="*/ 2120258 h 4266968"/>
              <a:gd name="connsiteX3" fmla="*/ 4266960 w 4266960"/>
              <a:gd name="connsiteY3" fmla="*/ 2147389 h 4266968"/>
              <a:gd name="connsiteX4" fmla="*/ 4256628 w 4266960"/>
              <a:gd name="connsiteY4" fmla="*/ 2351994 h 4266968"/>
              <a:gd name="connsiteX5" fmla="*/ 2351994 w 4266960"/>
              <a:gd name="connsiteY5" fmla="*/ 4256629 h 4266968"/>
              <a:gd name="connsiteX6" fmla="*/ 2147230 w 4266960"/>
              <a:gd name="connsiteY6" fmla="*/ 4266968 h 4266968"/>
              <a:gd name="connsiteX7" fmla="*/ 2120416 w 4266960"/>
              <a:gd name="connsiteY7" fmla="*/ 4266968 h 4266968"/>
              <a:gd name="connsiteX8" fmla="*/ 1915652 w 4266960"/>
              <a:gd name="connsiteY8" fmla="*/ 4256629 h 4266968"/>
              <a:gd name="connsiteX9" fmla="*/ 0 w 4266960"/>
              <a:gd name="connsiteY9" fmla="*/ 2133823 h 4266968"/>
              <a:gd name="connsiteX10" fmla="*/ 2133823 w 4266960"/>
              <a:gd name="connsiteY10" fmla="*/ 0 h 426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66960" h="4266968">
                <a:moveTo>
                  <a:pt x="2133823" y="0"/>
                </a:moveTo>
                <a:cubicBezTo>
                  <a:pt x="3238644" y="0"/>
                  <a:pt x="4147355" y="839660"/>
                  <a:pt x="4256628" y="1915652"/>
                </a:cubicBezTo>
                <a:lnTo>
                  <a:pt x="4266960" y="2120258"/>
                </a:lnTo>
                <a:lnTo>
                  <a:pt x="4266960" y="2147389"/>
                </a:lnTo>
                <a:lnTo>
                  <a:pt x="4256628" y="2351994"/>
                </a:lnTo>
                <a:cubicBezTo>
                  <a:pt x="4154640" y="3356254"/>
                  <a:pt x="3356253" y="4154640"/>
                  <a:pt x="2351994" y="4256629"/>
                </a:cubicBezTo>
                <a:lnTo>
                  <a:pt x="2147230" y="4266968"/>
                </a:lnTo>
                <a:lnTo>
                  <a:pt x="2120416" y="4266968"/>
                </a:lnTo>
                <a:lnTo>
                  <a:pt x="1915652" y="4256629"/>
                </a:lnTo>
                <a:cubicBezTo>
                  <a:pt x="839660" y="4147356"/>
                  <a:pt x="0" y="3238645"/>
                  <a:pt x="0" y="2133823"/>
                </a:cubicBezTo>
                <a:cubicBezTo>
                  <a:pt x="0" y="955346"/>
                  <a:pt x="955346" y="0"/>
                  <a:pt x="213382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hr-HR"/>
              <a:t>Kliknite ikonu da biste dodali  sliku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1335024"/>
            <a:ext cx="6190488" cy="1179576"/>
          </a:xfrm>
        </p:spPr>
        <p:txBody>
          <a:bodyPr lIns="91440" tIns="45720" rIns="91440" bIns="45720" anchor="b"/>
          <a:lstStyle>
            <a:lvl1pPr>
              <a:defRPr sz="5400"/>
            </a:lvl1pPr>
          </a:lstStyle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0392" y="2825496"/>
            <a:ext cx="6190488" cy="3346704"/>
          </a:xfrm>
        </p:spPr>
        <p:txBody>
          <a:bodyPr/>
          <a:lstStyle>
            <a:lvl1pPr marL="0" indent="0">
              <a:lnSpc>
                <a:spcPct val="110000"/>
              </a:lnSpc>
              <a:buNone/>
              <a:defRPr sz="2000"/>
            </a:lvl1pPr>
            <a:lvl2pPr marL="228600">
              <a:defRPr sz="1800"/>
            </a:lvl2pPr>
            <a:lvl3pPr marL="457200">
              <a:defRPr sz="1600"/>
            </a:lvl3pPr>
            <a:lvl4pPr marL="685800">
              <a:defRPr sz="1400"/>
            </a:lvl4pPr>
            <a:lvl5pPr>
              <a:defRPr sz="1400"/>
            </a:lvl5pPr>
          </a:lstStyle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964424" y="621792"/>
            <a:ext cx="4114800" cy="365125"/>
          </a:xfrm>
        </p:spPr>
        <p:txBody>
          <a:bodyPr/>
          <a:lstStyle>
            <a:lvl1pPr>
              <a:defRPr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A8B3D0E-ED3F-46FA-AE79-5FEFDE9168E3}"/>
              </a:ext>
            </a:extLst>
          </p:cNvPr>
          <p:cNvCxnSpPr>
            <a:cxnSpLocks/>
          </p:cNvCxnSpPr>
          <p:nvPr userDrawn="1"/>
        </p:nvCxnSpPr>
        <p:spPr>
          <a:xfrm>
            <a:off x="0" y="806470"/>
            <a:ext cx="7903723" cy="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08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Graphic 10">
            <a:extLst>
              <a:ext uri="{FF2B5EF4-FFF2-40B4-BE49-F238E27FC236}">
                <a16:creationId xmlns:a16="http://schemas.microsoft.com/office/drawing/2014/main" id="{AAD06B87-D9B2-4F94-B734-A8F039A2033F}"/>
              </a:ext>
            </a:extLst>
          </p:cNvPr>
          <p:cNvSpPr/>
          <p:nvPr userDrawn="1"/>
        </p:nvSpPr>
        <p:spPr>
          <a:xfrm>
            <a:off x="11281590" y="2070656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9" name="Graphic 11">
            <a:extLst>
              <a:ext uri="{FF2B5EF4-FFF2-40B4-BE49-F238E27FC236}">
                <a16:creationId xmlns:a16="http://schemas.microsoft.com/office/drawing/2014/main" id="{BB13A13C-36EA-4B13-9175-C5FE95B34D33}"/>
              </a:ext>
            </a:extLst>
          </p:cNvPr>
          <p:cNvSpPr/>
          <p:nvPr userDrawn="1"/>
        </p:nvSpPr>
        <p:spPr>
          <a:xfrm>
            <a:off x="10969280" y="178001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71113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Zaglavlje sekcije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63040"/>
            <a:ext cx="9144000" cy="2340864"/>
          </a:xfrm>
        </p:spPr>
        <p:txBody>
          <a:bodyPr anchor="b">
            <a:normAutofit/>
          </a:bodyPr>
          <a:lstStyle>
            <a:lvl1pPr algn="ctr">
              <a:defRPr sz="6000" b="1" i="0" cap="all" baseline="0">
                <a:solidFill>
                  <a:schemeClr val="bg1"/>
                </a:solidFill>
              </a:defRPr>
            </a:lvl1pPr>
          </a:lstStyle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3858768"/>
            <a:ext cx="9144000" cy="132588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r-HR"/>
              <a:t>Kliknite da biste uredili stil podnaslova matrice</a:t>
            </a:r>
            <a:endParaRPr lang="en-US"/>
          </a:p>
        </p:txBody>
      </p:sp>
      <p:sp>
        <p:nvSpPr>
          <p:cNvPr id="4" name="Graphic 12">
            <a:extLst>
              <a:ext uri="{FF2B5EF4-FFF2-40B4-BE49-F238E27FC236}">
                <a16:creationId xmlns:a16="http://schemas.microsoft.com/office/drawing/2014/main" id="{8A41917E-4B97-447C-98AB-970D625F1DE6}"/>
              </a:ext>
            </a:extLst>
          </p:cNvPr>
          <p:cNvSpPr/>
          <p:nvPr userDrawn="1"/>
        </p:nvSpPr>
        <p:spPr>
          <a:xfrm>
            <a:off x="10772266" y="3054359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5" name="Graphic 13">
            <a:extLst>
              <a:ext uri="{FF2B5EF4-FFF2-40B4-BE49-F238E27FC236}">
                <a16:creationId xmlns:a16="http://schemas.microsoft.com/office/drawing/2014/main" id="{3B3FD238-4561-4AF8-A1F1-185B0CAFE2AC}"/>
              </a:ext>
            </a:extLst>
          </p:cNvPr>
          <p:cNvSpPr/>
          <p:nvPr userDrawn="1"/>
        </p:nvSpPr>
        <p:spPr>
          <a:xfrm>
            <a:off x="10724364" y="2515838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6" name="Graphic 15">
            <a:extLst>
              <a:ext uri="{FF2B5EF4-FFF2-40B4-BE49-F238E27FC236}">
                <a16:creationId xmlns:a16="http://schemas.microsoft.com/office/drawing/2014/main" id="{BAB9414C-AE69-4648-873E-9CE6B2DF8A71}"/>
              </a:ext>
            </a:extLst>
          </p:cNvPr>
          <p:cNvSpPr/>
          <p:nvPr userDrawn="1"/>
        </p:nvSpPr>
        <p:spPr>
          <a:xfrm>
            <a:off x="11024834" y="2787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7" name="Graphic 22">
            <a:extLst>
              <a:ext uri="{FF2B5EF4-FFF2-40B4-BE49-F238E27FC236}">
                <a16:creationId xmlns:a16="http://schemas.microsoft.com/office/drawing/2014/main" id="{3BF75235-4E6E-4184-82A5-EE6FE7993BBC}"/>
              </a:ext>
            </a:extLst>
          </p:cNvPr>
          <p:cNvSpPr/>
          <p:nvPr userDrawn="1"/>
        </p:nvSpPr>
        <p:spPr>
          <a:xfrm>
            <a:off x="1261869" y="2633448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1" name="Graphic 21">
            <a:extLst>
              <a:ext uri="{FF2B5EF4-FFF2-40B4-BE49-F238E27FC236}">
                <a16:creationId xmlns:a16="http://schemas.microsoft.com/office/drawing/2014/main" id="{E66FE37C-2F4B-42DA-BFF6-92DD00BDC49B}"/>
              </a:ext>
            </a:extLst>
          </p:cNvPr>
          <p:cNvSpPr/>
          <p:nvPr userDrawn="1"/>
        </p:nvSpPr>
        <p:spPr>
          <a:xfrm>
            <a:off x="1064053" y="3083338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chemeClr val="bg1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3" name="Graphic 23">
            <a:extLst>
              <a:ext uri="{FF2B5EF4-FFF2-40B4-BE49-F238E27FC236}">
                <a16:creationId xmlns:a16="http://schemas.microsoft.com/office/drawing/2014/main" id="{DDD38822-731A-48DA-A8A0-FBBAF7A6D65D}"/>
              </a:ext>
            </a:extLst>
          </p:cNvPr>
          <p:cNvSpPr/>
          <p:nvPr userDrawn="1"/>
        </p:nvSpPr>
        <p:spPr>
          <a:xfrm>
            <a:off x="1413405" y="3492870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24820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slov i sadrža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5400"/>
            </a:lvl1pPr>
          </a:lstStyle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C05CAAB-DBA2-4548-AD5F-01BB97FBB207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17450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91656" y="841248"/>
            <a:ext cx="4434840" cy="3236976"/>
          </a:xfrm>
        </p:spPr>
        <p:txBody>
          <a:bodyPr anchor="b"/>
          <a:lstStyle>
            <a:lvl1pPr algn="l">
              <a:lnSpc>
                <a:spcPct val="110000"/>
              </a:lnSpc>
              <a:spcBef>
                <a:spcPts val="1000"/>
              </a:spcBef>
              <a:defRPr sz="3600" b="0" i="0" cap="none" baseline="0"/>
            </a:lvl1pPr>
          </a:lstStyle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91655" y="4498848"/>
            <a:ext cx="4434835" cy="510474"/>
          </a:xfrm>
        </p:spPr>
        <p:txBody>
          <a:bodyPr/>
          <a:lstStyle>
            <a:lvl1pPr marL="0" indent="0" algn="l">
              <a:lnSpc>
                <a:spcPct val="11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r-HR"/>
              <a:t>Kliknite da biste uredili stil podnaslova matrice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811512" y="1591056"/>
            <a:ext cx="3547872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939C974-0ED4-4915-BBF7-1FB00C18AD45}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515930B2-E36D-4D05-A6B3-CA1BF61D50CC}"/>
              </a:ext>
            </a:extLst>
          </p:cNvPr>
          <p:cNvSpPr/>
          <p:nvPr userDrawn="1"/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3464" y="301752"/>
            <a:ext cx="5221224" cy="6263640"/>
          </a:xfrm>
        </p:spPr>
        <p:txBody>
          <a:bodyPr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hr-HR"/>
              <a:t>Kliknite ikonu da biste dodali  sliku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90486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365125"/>
            <a:ext cx="10771632" cy="1325563"/>
          </a:xfrm>
        </p:spPr>
        <p:txBody>
          <a:bodyPr/>
          <a:lstStyle>
            <a:lvl1pPr>
              <a:defRPr sz="5400" b="1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72" y="1825625"/>
            <a:ext cx="10771632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03920" y="841248"/>
            <a:ext cx="363016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Graphic 22">
            <a:extLst>
              <a:ext uri="{FF2B5EF4-FFF2-40B4-BE49-F238E27FC236}">
                <a16:creationId xmlns:a16="http://schemas.microsoft.com/office/drawing/2014/main" id="{4EADA2ED-8A8C-4D17-8798-F26BF3B4CE25}"/>
              </a:ext>
            </a:extLst>
          </p:cNvPr>
          <p:cNvSpPr/>
          <p:nvPr userDrawn="1"/>
        </p:nvSpPr>
        <p:spPr>
          <a:xfrm>
            <a:off x="11202264" y="344083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1" name="Graphic 23">
            <a:extLst>
              <a:ext uri="{FF2B5EF4-FFF2-40B4-BE49-F238E27FC236}">
                <a16:creationId xmlns:a16="http://schemas.microsoft.com/office/drawing/2014/main" id="{54AB3A25-6605-4446-9E53-ACEECD25E27B}"/>
              </a:ext>
            </a:extLst>
          </p:cNvPr>
          <p:cNvSpPr/>
          <p:nvPr userDrawn="1"/>
        </p:nvSpPr>
        <p:spPr>
          <a:xfrm>
            <a:off x="11563141" y="590910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2635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sadržaj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57166-6921-4546-BA2C-99E464681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/>
              <a:t>Kliknite da biste uredili stil naslova matrice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5B9122-6371-4049-B57A-33DED7DA2F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44752" y="1825625"/>
            <a:ext cx="4553712" cy="435133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14555D-0753-4312-A26B-2338813F9B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84848" y="1825625"/>
            <a:ext cx="4553712" cy="435133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FB7E8F4-3FB3-45AB-A381-9093CA95AAE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Graphic 15">
            <a:extLst>
              <a:ext uri="{FF2B5EF4-FFF2-40B4-BE49-F238E27FC236}">
                <a16:creationId xmlns:a16="http://schemas.microsoft.com/office/drawing/2014/main" id="{D8685329-C6A1-4CB4-8AAE-150D0341F6A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2" name="Graphic 16">
            <a:extLst>
              <a:ext uri="{FF2B5EF4-FFF2-40B4-BE49-F238E27FC236}">
                <a16:creationId xmlns:a16="http://schemas.microsoft.com/office/drawing/2014/main" id="{83CE1DAA-30A3-41AE-8AE1-A7EE5C48A6F3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Graphic 14">
            <a:extLst>
              <a:ext uri="{FF2B5EF4-FFF2-40B4-BE49-F238E27FC236}">
                <a16:creationId xmlns:a16="http://schemas.microsoft.com/office/drawing/2014/main" id="{065162DD-7ACB-4F9C-90DD-24C743035892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52880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DA4224-F4E4-47A4-ACF7-231749390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r-HR"/>
              <a:t>Kliknite da biste uredili stil naslova matrice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679907-DC49-4B86-A34C-C97DBC26A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DBC8A0-34FC-4B6E-B42B-A721267D89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9AC0B6-4CC4-4E41-8A4D-F62E17F285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C0E9BD-90BD-46AE-8A0D-06796ADB76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9713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708" r:id="rId2"/>
    <p:sldLayoutId id="2147483717" r:id="rId3"/>
    <p:sldLayoutId id="2147483710" r:id="rId4"/>
    <p:sldLayoutId id="2147483709" r:id="rId5"/>
    <p:sldLayoutId id="2147483698" r:id="rId6"/>
    <p:sldLayoutId id="2147483713" r:id="rId7"/>
    <p:sldLayoutId id="2147483712" r:id="rId8"/>
    <p:sldLayoutId id="2147483700" r:id="rId9"/>
    <p:sldLayoutId id="2147483701" r:id="rId10"/>
    <p:sldLayoutId id="2147483716" r:id="rId11"/>
    <p:sldLayoutId id="2147483714" r:id="rId12"/>
    <p:sldLayoutId id="2147483715" r:id="rId13"/>
    <p:sldLayoutId id="2147483702" r:id="rId14"/>
    <p:sldLayoutId id="2147483703" r:id="rId15"/>
    <p:sldLayoutId id="2147483704" r:id="rId16"/>
    <p:sldLayoutId id="2147483705" r:id="rId17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A9968B-2619-4F71-AB00-4C493E1208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3022" y="407748"/>
            <a:ext cx="11280710" cy="2843784"/>
          </a:xfrm>
        </p:spPr>
        <p:txBody>
          <a:bodyPr>
            <a:normAutofit/>
          </a:bodyPr>
          <a:lstStyle/>
          <a:p>
            <a:r>
              <a:rPr lang="en-US" sz="4000" spc="400" dirty="0"/>
              <a:t>Web </a:t>
            </a:r>
            <a:r>
              <a:rPr lang="en-US" sz="4000" spc="400" dirty="0" err="1"/>
              <a:t>aplikacija</a:t>
            </a:r>
            <a:r>
              <a:rPr lang="en-US" sz="4000" spc="400" dirty="0"/>
              <a:t> za </a:t>
            </a:r>
            <a:br>
              <a:rPr lang="hr-HR" sz="4000" spc="400" dirty="0"/>
            </a:br>
            <a:r>
              <a:rPr lang="en-US" sz="4000" spc="400" dirty="0" err="1"/>
              <a:t>pretra</a:t>
            </a:r>
            <a:r>
              <a:rPr lang="hr-HR" sz="4000" spc="400" dirty="0" err="1"/>
              <a:t>živanje</a:t>
            </a:r>
            <a:r>
              <a:rPr lang="hr-HR" sz="4000" spc="400" dirty="0"/>
              <a:t> </a:t>
            </a:r>
            <a:br>
              <a:rPr lang="hr-HR" sz="4000" spc="400" dirty="0"/>
            </a:br>
            <a:r>
              <a:rPr lang="hr-HR" sz="4000" spc="400" dirty="0"/>
              <a:t>baze biološki</a:t>
            </a:r>
            <a:br>
              <a:rPr lang="hr-HR" sz="4000" spc="400" dirty="0"/>
            </a:br>
            <a:r>
              <a:rPr lang="hr-HR" sz="4000" spc="400" dirty="0"/>
              <a:t>značajnih metala</a:t>
            </a:r>
            <a:endParaRPr lang="en-US" sz="4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F14073-9F68-4B7E-A576-26899D58C7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38735" y="4683967"/>
            <a:ext cx="7221893" cy="1437848"/>
          </a:xfrm>
        </p:spPr>
        <p:txBody>
          <a:bodyPr>
            <a:normAutofit fontScale="92500" lnSpcReduction="10000"/>
          </a:bodyPr>
          <a:lstStyle/>
          <a:p>
            <a:r>
              <a:rPr lang="hr-HR" dirty="0"/>
              <a:t>Završni rad br. 983</a:t>
            </a:r>
          </a:p>
          <a:p>
            <a:r>
              <a:rPr lang="hr-HR" sz="2200" dirty="0"/>
              <a:t>Antonio Mišić</a:t>
            </a:r>
          </a:p>
          <a:p>
            <a:r>
              <a:rPr lang="en-US" sz="1700" dirty="0"/>
              <a:t>SVEUČILIŠTE U ZAGREBU</a:t>
            </a:r>
            <a:endParaRPr lang="hr-HR" sz="1700" dirty="0"/>
          </a:p>
          <a:p>
            <a:r>
              <a:rPr lang="en-US" sz="1700" dirty="0"/>
              <a:t> </a:t>
            </a:r>
            <a:r>
              <a:rPr lang="en-US" sz="1700" dirty="0">
                <a:solidFill>
                  <a:schemeClr val="tx1"/>
                </a:solidFill>
              </a:rPr>
              <a:t>FAKULTET ELEKTROTEHNIKE I RAČUNARSTVA</a:t>
            </a:r>
          </a:p>
        </p:txBody>
      </p:sp>
    </p:spTree>
    <p:extLst>
      <p:ext uri="{BB962C8B-B14F-4D97-AF65-F5344CB8AC3E}">
        <p14:creationId xmlns:p14="http://schemas.microsoft.com/office/powerpoint/2010/main" val="1147698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485278-3D07-466F-8351-667A2EBEA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r-HR" dirty="0"/>
              <a:t>Arhitektura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55FF1C-3CBD-419A-9DE4-7A8AA6371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8DA9DAA-006C-4F4B-980E-E3DF019B24E2}" type="slidenum">
              <a:rPr lang="en-US" b="1" cap="all" spc="100" smtClean="0">
                <a:solidFill>
                  <a:schemeClr val="accent2"/>
                </a:solidFill>
              </a:rPr>
              <a:pPr>
                <a:spcAft>
                  <a:spcPts val="600"/>
                </a:spcAft>
              </a:pPr>
              <a:t>10</a:t>
            </a:fld>
            <a:endParaRPr lang="en-US" b="1" cap="all" spc="100" dirty="0">
              <a:solidFill>
                <a:schemeClr val="accent2"/>
              </a:solidFill>
            </a:endParaRPr>
          </a:p>
        </p:txBody>
      </p:sp>
      <p:graphicFrame>
        <p:nvGraphicFramePr>
          <p:cNvPr id="14" name="Content Placeholder 6" descr="timeline SmartArt Graphic">
            <a:extLst>
              <a:ext uri="{FF2B5EF4-FFF2-40B4-BE49-F238E27FC236}">
                <a16:creationId xmlns:a16="http://schemas.microsoft.com/office/drawing/2014/main" id="{CEC6DA80-0404-4CED-A682-9D41A16B341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82216081"/>
              </p:ext>
            </p:extLst>
          </p:nvPr>
        </p:nvGraphicFramePr>
        <p:xfrm>
          <a:off x="1447800" y="1325880"/>
          <a:ext cx="9906000" cy="4419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846605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aslov 2">
            <a:extLst>
              <a:ext uri="{FF2B5EF4-FFF2-40B4-BE49-F238E27FC236}">
                <a16:creationId xmlns:a16="http://schemas.microsoft.com/office/drawing/2014/main" id="{4AF569A6-D8D3-88DA-5740-FD39D015B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Web preglednik</a:t>
            </a:r>
            <a:endParaRPr lang="en-US" dirty="0"/>
          </a:p>
        </p:txBody>
      </p:sp>
      <p:sp>
        <p:nvSpPr>
          <p:cNvPr id="4" name="Rezervirano mjesto sadržaja 3">
            <a:extLst>
              <a:ext uri="{FF2B5EF4-FFF2-40B4-BE49-F238E27FC236}">
                <a16:creationId xmlns:a16="http://schemas.microsoft.com/office/drawing/2014/main" id="{1F91F81F-D0EC-E645-35C3-64A88D677B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0392" y="2825496"/>
            <a:ext cx="6190488" cy="3106992"/>
          </a:xfrm>
        </p:spPr>
        <p:txBody>
          <a:bodyPr/>
          <a:lstStyle/>
          <a:p>
            <a:r>
              <a:rPr lang="hr-HR" dirty="0"/>
              <a:t>Pregled web stranica i pristupanje Internet sadržajima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hr-HR" dirty="0"/>
              <a:t>Google Chrome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hr-HR" dirty="0"/>
              <a:t>Mozilla Firefox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hr-HR" dirty="0"/>
              <a:t>Safari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hr-HR" dirty="0"/>
              <a:t>Opera</a:t>
            </a:r>
          </a:p>
        </p:txBody>
      </p:sp>
      <p:sp>
        <p:nvSpPr>
          <p:cNvPr id="5" name="Rezervirano mjesto datuma 4">
            <a:extLst>
              <a:ext uri="{FF2B5EF4-FFF2-40B4-BE49-F238E27FC236}">
                <a16:creationId xmlns:a16="http://schemas.microsoft.com/office/drawing/2014/main" id="{90DCC681-40A4-04AE-2CFA-FA6BA90A68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r-HR" dirty="0"/>
              <a:t>5. Srpnja 2023.</a:t>
            </a:r>
            <a:endParaRPr lang="en-US" dirty="0"/>
          </a:p>
        </p:txBody>
      </p:sp>
      <p:sp>
        <p:nvSpPr>
          <p:cNvPr id="6" name="Rezervirano mjesto podnožja 5">
            <a:extLst>
              <a:ext uri="{FF2B5EF4-FFF2-40B4-BE49-F238E27FC236}">
                <a16:creationId xmlns:a16="http://schemas.microsoft.com/office/drawing/2014/main" id="{2EF5EC0B-8EC6-DB87-1CBB-A9BF98E12F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zervirano mjesto broja slajda 6">
            <a:extLst>
              <a:ext uri="{FF2B5EF4-FFF2-40B4-BE49-F238E27FC236}">
                <a16:creationId xmlns:a16="http://schemas.microsoft.com/office/drawing/2014/main" id="{191BB3EA-DC8D-C28A-7B10-A4EDA7881B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8" name="Picture Placeholder 8" descr="mountains at sunset">
            <a:extLst>
              <a:ext uri="{FF2B5EF4-FFF2-40B4-BE49-F238E27FC236}">
                <a16:creationId xmlns:a16="http://schemas.microsoft.com/office/drawing/2014/main" id="{B0B8C634-A0A9-396F-3037-7754B10B929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/>
          <a:stretch/>
        </p:blipFill>
        <p:spPr>
          <a:xfrm>
            <a:off x="7451725" y="1665288"/>
            <a:ext cx="4267200" cy="4267200"/>
          </a:xfrm>
        </p:spPr>
      </p:pic>
    </p:spTree>
    <p:extLst>
      <p:ext uri="{BB962C8B-B14F-4D97-AF65-F5344CB8AC3E}">
        <p14:creationId xmlns:p14="http://schemas.microsoft.com/office/powerpoint/2010/main" val="8230076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aslov 2">
            <a:extLst>
              <a:ext uri="{FF2B5EF4-FFF2-40B4-BE49-F238E27FC236}">
                <a16:creationId xmlns:a16="http://schemas.microsoft.com/office/drawing/2014/main" id="{4AF569A6-D8D3-88DA-5740-FD39D015B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hr-HR" dirty="0"/>
              <a:t>Poslužiteljska strana</a:t>
            </a:r>
            <a:endParaRPr lang="en-US" dirty="0"/>
          </a:p>
        </p:txBody>
      </p:sp>
      <p:sp>
        <p:nvSpPr>
          <p:cNvPr id="4" name="Rezervirano mjesto sadržaja 3">
            <a:extLst>
              <a:ext uri="{FF2B5EF4-FFF2-40B4-BE49-F238E27FC236}">
                <a16:creationId xmlns:a16="http://schemas.microsoft.com/office/drawing/2014/main" id="{1F91F81F-D0EC-E645-35C3-64A88D677B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0392" y="2825496"/>
            <a:ext cx="6190488" cy="3106992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hr-HR" dirty="0"/>
              <a:t>Poslovna logika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hr-HR" dirty="0"/>
              <a:t>Komunikacija s bazom podataka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hr-HR" dirty="0"/>
              <a:t>Primjer razvojnih okvira</a:t>
            </a:r>
          </a:p>
          <a:p>
            <a:pPr marL="571500" lvl="1" indent="-342900">
              <a:buFont typeface="Wingdings" panose="05000000000000000000" pitchFamily="2" charset="2"/>
              <a:buChar char="Ø"/>
            </a:pPr>
            <a:r>
              <a:rPr lang="hr-HR" dirty="0"/>
              <a:t>PHP</a:t>
            </a:r>
          </a:p>
          <a:p>
            <a:pPr marL="571500" lvl="1" indent="-342900">
              <a:buFont typeface="Wingdings" panose="05000000000000000000" pitchFamily="2" charset="2"/>
              <a:buChar char="Ø"/>
            </a:pPr>
            <a:r>
              <a:rPr lang="hr-HR" dirty="0"/>
              <a:t>Node.js</a:t>
            </a:r>
          </a:p>
          <a:p>
            <a:pPr marL="571500" lvl="1" indent="-342900">
              <a:buFont typeface="Wingdings" panose="05000000000000000000" pitchFamily="2" charset="2"/>
              <a:buChar char="Ø"/>
            </a:pPr>
            <a:r>
              <a:rPr lang="hr-HR" dirty="0"/>
              <a:t>.NET</a:t>
            </a:r>
          </a:p>
        </p:txBody>
      </p:sp>
      <p:sp>
        <p:nvSpPr>
          <p:cNvPr id="5" name="Rezervirano mjesto datuma 4">
            <a:extLst>
              <a:ext uri="{FF2B5EF4-FFF2-40B4-BE49-F238E27FC236}">
                <a16:creationId xmlns:a16="http://schemas.microsoft.com/office/drawing/2014/main" id="{90DCC681-40A4-04AE-2CFA-FA6BA90A68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r-HR" dirty="0"/>
              <a:t>5. Srpnja 2023.</a:t>
            </a:r>
            <a:endParaRPr lang="en-US" dirty="0"/>
          </a:p>
        </p:txBody>
      </p:sp>
      <p:sp>
        <p:nvSpPr>
          <p:cNvPr id="6" name="Rezervirano mjesto podnožja 5">
            <a:extLst>
              <a:ext uri="{FF2B5EF4-FFF2-40B4-BE49-F238E27FC236}">
                <a16:creationId xmlns:a16="http://schemas.microsoft.com/office/drawing/2014/main" id="{2EF5EC0B-8EC6-DB87-1CBB-A9BF98E12F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zervirano mjesto broja slajda 6">
            <a:extLst>
              <a:ext uri="{FF2B5EF4-FFF2-40B4-BE49-F238E27FC236}">
                <a16:creationId xmlns:a16="http://schemas.microsoft.com/office/drawing/2014/main" id="{191BB3EA-DC8D-C28A-7B10-A4EDA7881B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14" name="Picture Placeholder 10" descr="mountains at sunset">
            <a:extLst>
              <a:ext uri="{FF2B5EF4-FFF2-40B4-BE49-F238E27FC236}">
                <a16:creationId xmlns:a16="http://schemas.microsoft.com/office/drawing/2014/main" id="{81CDE2C1-2B46-902D-9E10-370BD615DF6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/>
          <a:stretch/>
        </p:blipFill>
        <p:spPr>
          <a:xfrm>
            <a:off x="7451725" y="1665288"/>
            <a:ext cx="4267200" cy="4267200"/>
          </a:xfrm>
        </p:spPr>
      </p:pic>
    </p:spTree>
    <p:extLst>
      <p:ext uri="{BB962C8B-B14F-4D97-AF65-F5344CB8AC3E}">
        <p14:creationId xmlns:p14="http://schemas.microsoft.com/office/powerpoint/2010/main" val="41488106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aslov 2">
            <a:extLst>
              <a:ext uri="{FF2B5EF4-FFF2-40B4-BE49-F238E27FC236}">
                <a16:creationId xmlns:a16="http://schemas.microsoft.com/office/drawing/2014/main" id="{4AF569A6-D8D3-88DA-5740-FD39D015B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r-HR" dirty="0"/>
              <a:t>Korisničko sučelje</a:t>
            </a:r>
            <a:endParaRPr lang="en-US" dirty="0"/>
          </a:p>
        </p:txBody>
      </p:sp>
      <p:sp>
        <p:nvSpPr>
          <p:cNvPr id="4" name="Rezervirano mjesto sadržaja 3">
            <a:extLst>
              <a:ext uri="{FF2B5EF4-FFF2-40B4-BE49-F238E27FC236}">
                <a16:creationId xmlns:a16="http://schemas.microsoft.com/office/drawing/2014/main" id="{1F91F81F-D0EC-E645-35C3-64A88D677B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0392" y="2825496"/>
            <a:ext cx="6190488" cy="3106992"/>
          </a:xfrm>
        </p:spPr>
        <p:txBody>
          <a:bodyPr numCol="1"/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hr-HR" dirty="0"/>
              <a:t>Interakcija s korisnikom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hr-HR" dirty="0"/>
              <a:t>Funkcionalnosti aplikacije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hr-HR" dirty="0"/>
              <a:t>Primjer razvojnih okvira </a:t>
            </a:r>
          </a:p>
          <a:p>
            <a:pPr marL="685800" lvl="1" indent="-457200">
              <a:buFont typeface="Wingdings" panose="05000000000000000000" pitchFamily="2" charset="2"/>
              <a:buChar char="Ø"/>
            </a:pPr>
            <a:r>
              <a:rPr lang="hr-HR" dirty="0" err="1"/>
              <a:t>React</a:t>
            </a:r>
            <a:endParaRPr lang="hr-HR" dirty="0"/>
          </a:p>
          <a:p>
            <a:pPr marL="685800" lvl="1" indent="-457200">
              <a:buFont typeface="Wingdings" panose="05000000000000000000" pitchFamily="2" charset="2"/>
              <a:buChar char="Ø"/>
            </a:pPr>
            <a:r>
              <a:rPr lang="hr-HR" dirty="0" err="1"/>
              <a:t>Angular</a:t>
            </a:r>
            <a:endParaRPr lang="hr-HR" dirty="0"/>
          </a:p>
          <a:p>
            <a:pPr marL="685800" lvl="1" indent="-457200">
              <a:buFont typeface="Wingdings" panose="05000000000000000000" pitchFamily="2" charset="2"/>
              <a:buChar char="Ø"/>
            </a:pPr>
            <a:r>
              <a:rPr lang="hr-HR" dirty="0"/>
              <a:t>Vue.js</a:t>
            </a:r>
          </a:p>
        </p:txBody>
      </p:sp>
      <p:sp>
        <p:nvSpPr>
          <p:cNvPr id="5" name="Rezervirano mjesto datuma 4">
            <a:extLst>
              <a:ext uri="{FF2B5EF4-FFF2-40B4-BE49-F238E27FC236}">
                <a16:creationId xmlns:a16="http://schemas.microsoft.com/office/drawing/2014/main" id="{90DCC681-40A4-04AE-2CFA-FA6BA90A68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r-HR" dirty="0"/>
              <a:t>5. Srpnja 2023.</a:t>
            </a:r>
            <a:endParaRPr lang="en-US" dirty="0"/>
          </a:p>
        </p:txBody>
      </p:sp>
      <p:sp>
        <p:nvSpPr>
          <p:cNvPr id="6" name="Rezervirano mjesto podnožja 5">
            <a:extLst>
              <a:ext uri="{FF2B5EF4-FFF2-40B4-BE49-F238E27FC236}">
                <a16:creationId xmlns:a16="http://schemas.microsoft.com/office/drawing/2014/main" id="{2EF5EC0B-8EC6-DB87-1CBB-A9BF98E12F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zervirano mjesto broja slajda 6">
            <a:extLst>
              <a:ext uri="{FF2B5EF4-FFF2-40B4-BE49-F238E27FC236}">
                <a16:creationId xmlns:a16="http://schemas.microsoft.com/office/drawing/2014/main" id="{191BB3EA-DC8D-C28A-7B10-A4EDA7881B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10" name="Picture Placeholder 12" descr="mountains under the night sky just before dawn">
            <a:extLst>
              <a:ext uri="{FF2B5EF4-FFF2-40B4-BE49-F238E27FC236}">
                <a16:creationId xmlns:a16="http://schemas.microsoft.com/office/drawing/2014/main" id="{93EDCADA-C0C0-FAFD-CA18-F87AD09CB5F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10449" r="10449"/>
          <a:stretch/>
        </p:blipFill>
        <p:spPr>
          <a:xfrm>
            <a:off x="7451725" y="1665288"/>
            <a:ext cx="4267200" cy="4267200"/>
          </a:xfrm>
        </p:spPr>
      </p:pic>
    </p:spTree>
    <p:extLst>
      <p:ext uri="{BB962C8B-B14F-4D97-AF65-F5344CB8AC3E}">
        <p14:creationId xmlns:p14="http://schemas.microsoft.com/office/powerpoint/2010/main" val="41095461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aslov 2">
            <a:extLst>
              <a:ext uri="{FF2B5EF4-FFF2-40B4-BE49-F238E27FC236}">
                <a16:creationId xmlns:a16="http://schemas.microsoft.com/office/drawing/2014/main" id="{4AF569A6-D8D3-88DA-5740-FD39D015B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r-HR" dirty="0" err="1"/>
              <a:t>Parser</a:t>
            </a:r>
            <a:r>
              <a:rPr lang="hr-HR" dirty="0"/>
              <a:t> podataka</a:t>
            </a:r>
            <a:endParaRPr lang="en-US" dirty="0"/>
          </a:p>
        </p:txBody>
      </p:sp>
      <p:sp>
        <p:nvSpPr>
          <p:cNvPr id="4" name="Rezervirano mjesto sadržaja 3">
            <a:extLst>
              <a:ext uri="{FF2B5EF4-FFF2-40B4-BE49-F238E27FC236}">
                <a16:creationId xmlns:a16="http://schemas.microsoft.com/office/drawing/2014/main" id="{1F91F81F-D0EC-E645-35C3-64A88D677B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0392" y="2825496"/>
            <a:ext cx="6190488" cy="3106992"/>
          </a:xfrm>
        </p:spPr>
        <p:txBody>
          <a:bodyPr numCol="1"/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hr-HR" dirty="0"/>
              <a:t>Obrada analiza i </a:t>
            </a:r>
            <a:r>
              <a:rPr lang="hr-HR" dirty="0" err="1"/>
              <a:t>parsiranje</a:t>
            </a:r>
            <a:r>
              <a:rPr lang="hr-HR" dirty="0"/>
              <a:t> struktura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hr-HR" dirty="0"/>
              <a:t>Baza biološki važnih metala (</a:t>
            </a:r>
            <a:r>
              <a:rPr lang="hr-HR" dirty="0" err="1"/>
              <a:t>Tus</a:t>
            </a:r>
            <a:r>
              <a:rPr lang="hr-HR" dirty="0"/>
              <a:t> 2010.)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hr-HR" dirty="0"/>
              <a:t>MMCIF ( engl. </a:t>
            </a:r>
            <a:r>
              <a:rPr lang="hr-HR" sz="1800" dirty="0" err="1"/>
              <a:t>macromolecular</a:t>
            </a:r>
            <a:r>
              <a:rPr lang="hr-HR" sz="1800" dirty="0"/>
              <a:t> </a:t>
            </a:r>
            <a:r>
              <a:rPr lang="hr-HR" sz="1800" dirty="0" err="1"/>
              <a:t>Crystallographic</a:t>
            </a:r>
            <a:r>
              <a:rPr lang="hr-HR" sz="1800" dirty="0"/>
              <a:t> </a:t>
            </a:r>
            <a:r>
              <a:rPr lang="hr-HR" sz="1800" dirty="0" err="1"/>
              <a:t>InformationFile</a:t>
            </a:r>
            <a:r>
              <a:rPr lang="hr-HR" dirty="0"/>
              <a:t>)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hr-HR" dirty="0"/>
              <a:t>Java i </a:t>
            </a:r>
            <a:r>
              <a:rPr lang="hr-HR" dirty="0" err="1"/>
              <a:t>BioJava</a:t>
            </a:r>
            <a:endParaRPr lang="hr-HR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hr-HR" dirty="0" err="1"/>
              <a:t>MySQL</a:t>
            </a:r>
            <a:endParaRPr lang="hr-HR" dirty="0"/>
          </a:p>
        </p:txBody>
      </p:sp>
      <p:sp>
        <p:nvSpPr>
          <p:cNvPr id="5" name="Rezervirano mjesto datuma 4">
            <a:extLst>
              <a:ext uri="{FF2B5EF4-FFF2-40B4-BE49-F238E27FC236}">
                <a16:creationId xmlns:a16="http://schemas.microsoft.com/office/drawing/2014/main" id="{90DCC681-40A4-04AE-2CFA-FA6BA90A68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r-HR" dirty="0"/>
              <a:t>5. Srpnja 2023.</a:t>
            </a:r>
            <a:endParaRPr lang="en-US" dirty="0"/>
          </a:p>
        </p:txBody>
      </p:sp>
      <p:sp>
        <p:nvSpPr>
          <p:cNvPr id="6" name="Rezervirano mjesto podnožja 5">
            <a:extLst>
              <a:ext uri="{FF2B5EF4-FFF2-40B4-BE49-F238E27FC236}">
                <a16:creationId xmlns:a16="http://schemas.microsoft.com/office/drawing/2014/main" id="{2EF5EC0B-8EC6-DB87-1CBB-A9BF98E12F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r-HR" dirty="0"/>
              <a:t>Općenito</a:t>
            </a:r>
            <a:endParaRPr lang="en-US" dirty="0"/>
          </a:p>
        </p:txBody>
      </p:sp>
      <p:sp>
        <p:nvSpPr>
          <p:cNvPr id="7" name="Rezervirano mjesto broja slajda 6">
            <a:extLst>
              <a:ext uri="{FF2B5EF4-FFF2-40B4-BE49-F238E27FC236}">
                <a16:creationId xmlns:a16="http://schemas.microsoft.com/office/drawing/2014/main" id="{191BB3EA-DC8D-C28A-7B10-A4EDA7881B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2" name="Picture Placeholder 14" descr="mountains under near dusk sky">
            <a:extLst>
              <a:ext uri="{FF2B5EF4-FFF2-40B4-BE49-F238E27FC236}">
                <a16:creationId xmlns:a16="http://schemas.microsoft.com/office/drawing/2014/main" id="{EEFA595F-A501-AFDB-9B19-64D4D86D261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13191" r="13191"/>
          <a:stretch/>
        </p:blipFill>
        <p:spPr>
          <a:xfrm>
            <a:off x="7451725" y="1665288"/>
            <a:ext cx="4267200" cy="4267200"/>
          </a:xfrm>
        </p:spPr>
      </p:pic>
    </p:spTree>
    <p:extLst>
      <p:ext uri="{BB962C8B-B14F-4D97-AF65-F5344CB8AC3E}">
        <p14:creationId xmlns:p14="http://schemas.microsoft.com/office/powerpoint/2010/main" val="30232492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aslov 2">
            <a:extLst>
              <a:ext uri="{FF2B5EF4-FFF2-40B4-BE49-F238E27FC236}">
                <a16:creationId xmlns:a16="http://schemas.microsoft.com/office/drawing/2014/main" id="{4AF569A6-D8D3-88DA-5740-FD39D015B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r-HR" dirty="0"/>
              <a:t>Baza podataka</a:t>
            </a:r>
            <a:endParaRPr lang="en-US" dirty="0"/>
          </a:p>
        </p:txBody>
      </p:sp>
      <p:sp>
        <p:nvSpPr>
          <p:cNvPr id="4" name="Rezervirano mjesto sadržaja 3">
            <a:extLst>
              <a:ext uri="{FF2B5EF4-FFF2-40B4-BE49-F238E27FC236}">
                <a16:creationId xmlns:a16="http://schemas.microsoft.com/office/drawing/2014/main" id="{1F91F81F-D0EC-E645-35C3-64A88D677B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0392" y="2825496"/>
            <a:ext cx="6190488" cy="2786410"/>
          </a:xfrm>
        </p:spPr>
        <p:txBody>
          <a:bodyPr numCol="1"/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hr-HR" dirty="0"/>
              <a:t>Kolekcija podataka koja omogućuje upravljanje i manipulaciju podataka.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hr-HR" dirty="0" err="1"/>
              <a:t>BioMe</a:t>
            </a:r>
            <a:r>
              <a:rPr lang="hr-HR" dirty="0"/>
              <a:t> </a:t>
            </a:r>
            <a:r>
              <a:rPr lang="en-US" dirty="0"/>
              <a:t>-&gt; </a:t>
            </a:r>
            <a:r>
              <a:rPr lang="en-US" dirty="0" err="1"/>
              <a:t>Baza</a:t>
            </a:r>
            <a:r>
              <a:rPr lang="en-US" dirty="0"/>
              <a:t> </a:t>
            </a:r>
            <a:r>
              <a:rPr lang="en-US" dirty="0" err="1"/>
              <a:t>biolo</a:t>
            </a:r>
            <a:r>
              <a:rPr lang="hr-HR" dirty="0" err="1"/>
              <a:t>ški</a:t>
            </a:r>
            <a:r>
              <a:rPr lang="hr-HR" dirty="0"/>
              <a:t> relevantnih metala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hr-HR" dirty="0"/>
              <a:t>Opis baze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hr-HR" dirty="0"/>
              <a:t>Migracija iz </a:t>
            </a:r>
            <a:r>
              <a:rPr lang="hr-HR" dirty="0" err="1"/>
              <a:t>MySQL</a:t>
            </a:r>
            <a:r>
              <a:rPr lang="hr-HR" dirty="0"/>
              <a:t> u </a:t>
            </a:r>
            <a:r>
              <a:rPr lang="hr-HR" dirty="0" err="1"/>
              <a:t>PostgreSQL</a:t>
            </a:r>
            <a:endParaRPr lang="hr-HR" dirty="0"/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hr-HR" dirty="0"/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hr-HR" dirty="0"/>
          </a:p>
        </p:txBody>
      </p:sp>
      <p:sp>
        <p:nvSpPr>
          <p:cNvPr id="5" name="Rezervirano mjesto datuma 4">
            <a:extLst>
              <a:ext uri="{FF2B5EF4-FFF2-40B4-BE49-F238E27FC236}">
                <a16:creationId xmlns:a16="http://schemas.microsoft.com/office/drawing/2014/main" id="{90DCC681-40A4-04AE-2CFA-FA6BA90A68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r-HR" dirty="0"/>
              <a:t>5. Srpnja 2023.</a:t>
            </a:r>
            <a:endParaRPr lang="en-US" dirty="0"/>
          </a:p>
        </p:txBody>
      </p:sp>
      <p:sp>
        <p:nvSpPr>
          <p:cNvPr id="6" name="Rezervirano mjesto podnožja 5">
            <a:extLst>
              <a:ext uri="{FF2B5EF4-FFF2-40B4-BE49-F238E27FC236}">
                <a16:creationId xmlns:a16="http://schemas.microsoft.com/office/drawing/2014/main" id="{2EF5EC0B-8EC6-DB87-1CBB-A9BF98E12F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r-HR" dirty="0"/>
              <a:t>Općenito</a:t>
            </a:r>
            <a:endParaRPr lang="en-US" dirty="0"/>
          </a:p>
        </p:txBody>
      </p:sp>
      <p:sp>
        <p:nvSpPr>
          <p:cNvPr id="7" name="Rezervirano mjesto broja slajda 6">
            <a:extLst>
              <a:ext uri="{FF2B5EF4-FFF2-40B4-BE49-F238E27FC236}">
                <a16:creationId xmlns:a16="http://schemas.microsoft.com/office/drawing/2014/main" id="{191BB3EA-DC8D-C28A-7B10-A4EDA7881B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2" name="Picture Placeholder 10" descr="mountains at sunset">
            <a:extLst>
              <a:ext uri="{FF2B5EF4-FFF2-40B4-BE49-F238E27FC236}">
                <a16:creationId xmlns:a16="http://schemas.microsoft.com/office/drawing/2014/main" id="{23CE1942-4C82-2B07-5852-49E96E7F7F2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/>
          <a:stretch/>
        </p:blipFill>
        <p:spPr>
          <a:xfrm>
            <a:off x="7451725" y="1665288"/>
            <a:ext cx="4267200" cy="4267200"/>
          </a:xfrm>
        </p:spPr>
      </p:pic>
    </p:spTree>
    <p:extLst>
      <p:ext uri="{BB962C8B-B14F-4D97-AF65-F5344CB8AC3E}">
        <p14:creationId xmlns:p14="http://schemas.microsoft.com/office/powerpoint/2010/main" val="31474532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lika 2" descr="Slika na kojoj se prikazuje tekst, dijagram, snimka zaslona, paralelno&#10;&#10;Opis je automatski generiran">
            <a:extLst>
              <a:ext uri="{FF2B5EF4-FFF2-40B4-BE49-F238E27FC236}">
                <a16:creationId xmlns:a16="http://schemas.microsoft.com/office/drawing/2014/main" id="{C4BC81D7-C478-C196-8AB7-8E1A9E6922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5732" y="0"/>
            <a:ext cx="81405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5676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7DBB0484-994E-88A7-ED91-BB9778A1AE1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r-HR" dirty="0"/>
              <a:t>Implementacija sustava</a:t>
            </a:r>
            <a:endParaRPr lang="en-US" dirty="0"/>
          </a:p>
        </p:txBody>
      </p:sp>
      <p:sp>
        <p:nvSpPr>
          <p:cNvPr id="3" name="Podnaslov 2">
            <a:extLst>
              <a:ext uri="{FF2B5EF4-FFF2-40B4-BE49-F238E27FC236}">
                <a16:creationId xmlns:a16="http://schemas.microsoft.com/office/drawing/2014/main" id="{520C5371-0B5B-4D6B-1CC8-9BAD6C9C945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1221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aslov 2">
            <a:extLst>
              <a:ext uri="{FF2B5EF4-FFF2-40B4-BE49-F238E27FC236}">
                <a16:creationId xmlns:a16="http://schemas.microsoft.com/office/drawing/2014/main" id="{32549685-66ED-C761-C6B8-CCBA118A6F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884" y="1150876"/>
            <a:ext cx="6190488" cy="1179576"/>
          </a:xfrm>
        </p:spPr>
        <p:txBody>
          <a:bodyPr/>
          <a:lstStyle/>
          <a:p>
            <a:r>
              <a:rPr lang="hr-HR" dirty="0"/>
              <a:t>Tehnologije</a:t>
            </a:r>
            <a:endParaRPr lang="en-US" dirty="0"/>
          </a:p>
        </p:txBody>
      </p:sp>
      <p:sp>
        <p:nvSpPr>
          <p:cNvPr id="4" name="Rezervirano mjesto sadržaja 3">
            <a:extLst>
              <a:ext uri="{FF2B5EF4-FFF2-40B4-BE49-F238E27FC236}">
                <a16:creationId xmlns:a16="http://schemas.microsoft.com/office/drawing/2014/main" id="{90E92B93-60CB-271B-BDEA-E117402FFC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85784"/>
            <a:ext cx="6190488" cy="3346704"/>
          </a:xfrm>
        </p:spPr>
        <p:txBody>
          <a:bodyPr>
            <a:normAutofit lnSpcReduction="10000"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hr-HR" dirty="0" err="1"/>
              <a:t>Backend</a:t>
            </a:r>
            <a:r>
              <a:rPr lang="hr-HR" dirty="0"/>
              <a:t> </a:t>
            </a:r>
          </a:p>
          <a:p>
            <a:pPr marL="571500" lvl="1" indent="-342900">
              <a:buFont typeface="Wingdings" panose="05000000000000000000" pitchFamily="2" charset="2"/>
              <a:buChar char="Ø"/>
            </a:pPr>
            <a:r>
              <a:rPr lang="hr-HR" sz="2000" dirty="0"/>
              <a:t>.NET 6</a:t>
            </a:r>
          </a:p>
          <a:p>
            <a:pPr marL="571500" lvl="1" indent="-342900">
              <a:buFont typeface="Wingdings" panose="05000000000000000000" pitchFamily="2" charset="2"/>
              <a:buChar char="Ø"/>
            </a:pPr>
            <a:r>
              <a:rPr lang="hr-HR" sz="2000" dirty="0" err="1"/>
              <a:t>Visual</a:t>
            </a:r>
            <a:r>
              <a:rPr lang="hr-HR" sz="2000" dirty="0"/>
              <a:t> Studio</a:t>
            </a:r>
          </a:p>
          <a:p>
            <a:pPr marL="571500" lvl="1" indent="-342900">
              <a:buFont typeface="Wingdings" panose="05000000000000000000" pitchFamily="2" charset="2"/>
              <a:buChar char="Ø"/>
            </a:pPr>
            <a:r>
              <a:rPr lang="hr-HR" sz="2000" dirty="0" err="1"/>
              <a:t>Entity</a:t>
            </a:r>
            <a:r>
              <a:rPr lang="hr-HR" sz="2000" dirty="0"/>
              <a:t> Framework</a:t>
            </a:r>
          </a:p>
          <a:p>
            <a:pPr marL="571500" lvl="1" indent="-342900">
              <a:buFont typeface="Wingdings" panose="05000000000000000000" pitchFamily="2" charset="2"/>
              <a:buChar char="Ø"/>
            </a:pPr>
            <a:r>
              <a:rPr lang="hr-HR" sz="2000" dirty="0" err="1"/>
              <a:t>Controller</a:t>
            </a:r>
            <a:r>
              <a:rPr lang="hr-HR" sz="2000" dirty="0"/>
              <a:t> i Service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hr-HR" dirty="0" err="1"/>
              <a:t>Frontend</a:t>
            </a:r>
            <a:endParaRPr lang="hr-HR" dirty="0"/>
          </a:p>
          <a:p>
            <a:pPr marL="571500" lvl="1" indent="-342900">
              <a:buFont typeface="Wingdings" panose="05000000000000000000" pitchFamily="2" charset="2"/>
              <a:buChar char="Ø"/>
            </a:pPr>
            <a:r>
              <a:rPr lang="hr-HR" sz="2000" dirty="0" err="1"/>
              <a:t>Angular</a:t>
            </a:r>
            <a:r>
              <a:rPr lang="hr-HR" sz="2000" dirty="0"/>
              <a:t> 15</a:t>
            </a:r>
          </a:p>
          <a:p>
            <a:pPr marL="571500" lvl="1" indent="-342900">
              <a:buFont typeface="Wingdings" panose="05000000000000000000" pitchFamily="2" charset="2"/>
              <a:buChar char="Ø"/>
            </a:pPr>
            <a:r>
              <a:rPr lang="hr-HR" sz="2000" dirty="0" err="1"/>
              <a:t>Visual</a:t>
            </a:r>
            <a:r>
              <a:rPr lang="hr-HR" sz="2000" dirty="0"/>
              <a:t> Studio </a:t>
            </a:r>
            <a:r>
              <a:rPr lang="hr-HR" sz="2000" dirty="0" err="1"/>
              <a:t>Code</a:t>
            </a:r>
            <a:endParaRPr lang="hr-HR" sz="2000" dirty="0"/>
          </a:p>
          <a:p>
            <a:pPr marL="571500" lvl="1" indent="-342900">
              <a:buFont typeface="Wingdings" panose="05000000000000000000" pitchFamily="2" charset="2"/>
              <a:buChar char="Ø"/>
            </a:pPr>
            <a:r>
              <a:rPr lang="hr-HR" sz="2000" dirty="0" err="1"/>
              <a:t>Bootstrap</a:t>
            </a:r>
            <a:r>
              <a:rPr lang="hr-HR" sz="2000" dirty="0"/>
              <a:t> 5</a:t>
            </a:r>
          </a:p>
          <a:p>
            <a:pPr marL="571500" lvl="1" indent="-342900">
              <a:buFont typeface="Wingdings" panose="05000000000000000000" pitchFamily="2" charset="2"/>
              <a:buChar char="Ø"/>
            </a:pPr>
            <a:r>
              <a:rPr lang="hr-HR" sz="2000" dirty="0" err="1"/>
              <a:t>Angular</a:t>
            </a:r>
            <a:r>
              <a:rPr lang="hr-HR" sz="2000" dirty="0"/>
              <a:t> Komponente</a:t>
            </a:r>
          </a:p>
          <a:p>
            <a:pPr lvl="1" indent="0">
              <a:buNone/>
            </a:pPr>
            <a:endParaRPr lang="hr-HR" dirty="0"/>
          </a:p>
          <a:p>
            <a:pPr marL="571500" lvl="1" indent="-342900">
              <a:buFont typeface="Wingdings" panose="05000000000000000000" pitchFamily="2" charset="2"/>
              <a:buChar char="Ø"/>
            </a:pPr>
            <a:endParaRPr lang="hr-HR" dirty="0"/>
          </a:p>
        </p:txBody>
      </p:sp>
      <p:sp>
        <p:nvSpPr>
          <p:cNvPr id="5" name="Rezervirano mjesto datuma 4">
            <a:extLst>
              <a:ext uri="{FF2B5EF4-FFF2-40B4-BE49-F238E27FC236}">
                <a16:creationId xmlns:a16="http://schemas.microsoft.com/office/drawing/2014/main" id="{EC2E180D-E7DA-4022-0A3A-CE0FF3EE9E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r-HR" dirty="0"/>
              <a:t>5. </a:t>
            </a:r>
            <a:r>
              <a:rPr lang="hr-HR" dirty="0" err="1"/>
              <a:t>Sprnja</a:t>
            </a:r>
            <a:r>
              <a:rPr lang="hr-HR" dirty="0"/>
              <a:t> 2023.</a:t>
            </a:r>
            <a:endParaRPr lang="en-US" dirty="0"/>
          </a:p>
        </p:txBody>
      </p:sp>
      <p:sp>
        <p:nvSpPr>
          <p:cNvPr id="7" name="Rezervirano mjesto broja slajda 6">
            <a:extLst>
              <a:ext uri="{FF2B5EF4-FFF2-40B4-BE49-F238E27FC236}">
                <a16:creationId xmlns:a16="http://schemas.microsoft.com/office/drawing/2014/main" id="{87E3E8BC-0487-6216-8D1E-73262251A1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8" name="Picture Placeholder 14" descr="mountains under near dusk sky">
            <a:extLst>
              <a:ext uri="{FF2B5EF4-FFF2-40B4-BE49-F238E27FC236}">
                <a16:creationId xmlns:a16="http://schemas.microsoft.com/office/drawing/2014/main" id="{456A561D-3EA5-6203-F50D-8E404600213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13191" r="13191"/>
          <a:stretch/>
        </p:blipFill>
        <p:spPr>
          <a:xfrm>
            <a:off x="7424738" y="1665288"/>
            <a:ext cx="4267200" cy="4267200"/>
          </a:xfrm>
        </p:spPr>
      </p:pic>
    </p:spTree>
    <p:extLst>
      <p:ext uri="{BB962C8B-B14F-4D97-AF65-F5344CB8AC3E}">
        <p14:creationId xmlns:p14="http://schemas.microsoft.com/office/powerpoint/2010/main" val="6910298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CDA59-55A0-4EA5-B3E4-646D1D3B4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r-HR" sz="5400" dirty="0"/>
              <a:t>Korisničko sučelje</a:t>
            </a:r>
            <a:endParaRPr lang="en-US" sz="54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4ABC42-7E22-4F59-A0B6-AD98B5CAE0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7800" y="1681163"/>
            <a:ext cx="4549775" cy="823912"/>
          </a:xfrm>
        </p:spPr>
        <p:txBody>
          <a:bodyPr/>
          <a:lstStyle/>
          <a:p>
            <a:r>
              <a:rPr lang="hr-HR" dirty="0" err="1"/>
              <a:t>Dashboard</a:t>
            </a:r>
            <a:r>
              <a:rPr lang="hr-HR" dirty="0"/>
              <a:t> 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E9CB6C-6FF8-4B8C-9B41-2DDD39B25D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47800" y="2505075"/>
            <a:ext cx="4549775" cy="368458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hr-HR" dirty="0"/>
              <a:t>6</a:t>
            </a:r>
            <a:r>
              <a:rPr lang="hr-HR" sz="2000" dirty="0"/>
              <a:t> komponenti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hr-HR" dirty="0" err="1"/>
              <a:t>Scope</a:t>
            </a:r>
            <a:endParaRPr lang="hr-HR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hr-HR" dirty="0" err="1"/>
              <a:t>Method</a:t>
            </a:r>
            <a:r>
              <a:rPr lang="hr-HR" dirty="0"/>
              <a:t> Filter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hr-HR" dirty="0" err="1"/>
              <a:t>Geometry</a:t>
            </a:r>
            <a:endParaRPr lang="hr-HR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hr-HR" dirty="0" err="1"/>
              <a:t>Metals</a:t>
            </a:r>
            <a:endParaRPr lang="hr-HR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hr-HR" dirty="0" err="1"/>
              <a:t>Ligands</a:t>
            </a:r>
            <a:endParaRPr lang="hr-HR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hr-HR" dirty="0" err="1"/>
              <a:t>Chains</a:t>
            </a:r>
            <a:endParaRPr lang="hr-HR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347FB98-C049-45C5-86B4-4CF44B247B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83206" y="1681163"/>
            <a:ext cx="4572182" cy="823912"/>
          </a:xfrm>
        </p:spPr>
        <p:txBody>
          <a:bodyPr/>
          <a:lstStyle/>
          <a:p>
            <a:r>
              <a:rPr lang="hr-HR" dirty="0" err="1"/>
              <a:t>Statistics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74CB9D-E60B-4C8A-B4E7-23BC1D9FA6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783206" y="2505075"/>
            <a:ext cx="4572182" cy="368458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hr-HR" sz="2000" dirty="0" err="1"/>
              <a:t>StatisticDto</a:t>
            </a:r>
            <a:endParaRPr lang="hr-HR" sz="2000" dirty="0"/>
          </a:p>
          <a:p>
            <a:pPr>
              <a:buFont typeface="Wingdings" panose="05000000000000000000" pitchFamily="2" charset="2"/>
              <a:buChar char="Ø"/>
            </a:pPr>
            <a:r>
              <a:rPr lang="hr-HR" sz="2000" dirty="0"/>
              <a:t>6 komponenti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hr-HR" dirty="0"/>
              <a:t>Home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hr-HR" dirty="0"/>
              <a:t>StatisticM1-M7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hr-HR" dirty="0"/>
              <a:t>StatisticL1</a:t>
            </a:r>
          </a:p>
        </p:txBody>
      </p:sp>
    </p:spTree>
    <p:extLst>
      <p:ext uri="{BB962C8B-B14F-4D97-AF65-F5344CB8AC3E}">
        <p14:creationId xmlns:p14="http://schemas.microsoft.com/office/powerpoint/2010/main" val="749888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DBBC93-70DF-4E4E-98E3-08124185A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>
                <a:latin typeface="+mn-lt"/>
              </a:rPr>
              <a:t>sadržaj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DE74E9-AA78-46C1-845A-0B72FA8AF35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47214" y="3154680"/>
            <a:ext cx="5833872" cy="3118104"/>
          </a:xfrm>
        </p:spPr>
        <p:txBody>
          <a:bodyPr/>
          <a:lstStyle/>
          <a:p>
            <a:pPr algn="r"/>
            <a:r>
              <a:rPr lang="hr-HR" sz="1800" dirty="0">
                <a:solidFill>
                  <a:schemeClr val="bg1"/>
                </a:solidFill>
              </a:rPr>
              <a:t>Uvod</a:t>
            </a:r>
          </a:p>
          <a:p>
            <a:pPr algn="r"/>
            <a:r>
              <a:rPr lang="hr-HR" dirty="0" err="1"/>
              <a:t>Biomolekule</a:t>
            </a:r>
            <a:endParaRPr lang="hr-HR" dirty="0"/>
          </a:p>
          <a:p>
            <a:pPr algn="r"/>
            <a:r>
              <a:rPr lang="hr-HR" dirty="0"/>
              <a:t>Sustavi za analizu </a:t>
            </a:r>
            <a:r>
              <a:rPr lang="hr-HR" dirty="0" err="1"/>
              <a:t>biomolekula</a:t>
            </a:r>
            <a:endParaRPr lang="en-US" sz="1800" dirty="0">
              <a:solidFill>
                <a:schemeClr val="bg1"/>
              </a:solidFill>
            </a:endParaRPr>
          </a:p>
          <a:p>
            <a:pPr algn="r"/>
            <a:r>
              <a:rPr lang="hr-HR" dirty="0"/>
              <a:t>Arhitektura</a:t>
            </a:r>
          </a:p>
          <a:p>
            <a:pPr algn="r"/>
            <a:r>
              <a:rPr lang="hr-HR" sz="1800" dirty="0">
                <a:solidFill>
                  <a:schemeClr val="bg1"/>
                </a:solidFill>
              </a:rPr>
              <a:t>Implementacija</a:t>
            </a:r>
          </a:p>
          <a:p>
            <a:pPr algn="r"/>
            <a:r>
              <a:rPr lang="hr-HR" sz="1800" dirty="0">
                <a:solidFill>
                  <a:schemeClr val="bg1"/>
                </a:solidFill>
              </a:rPr>
              <a:t>Funkcionalnosti</a:t>
            </a:r>
          </a:p>
          <a:p>
            <a:pPr algn="r"/>
            <a:r>
              <a:rPr lang="hr-HR" dirty="0"/>
              <a:t>Zaključak</a:t>
            </a:r>
            <a:endParaRPr lang="en-US" sz="1800" dirty="0">
              <a:solidFill>
                <a:schemeClr val="bg1"/>
              </a:solidFill>
            </a:endParaRPr>
          </a:p>
        </p:txBody>
      </p:sp>
      <p:pic>
        <p:nvPicPr>
          <p:cNvPr id="6" name="Picture Placeholder 5" descr="mountains at sunset">
            <a:extLst>
              <a:ext uri="{FF2B5EF4-FFF2-40B4-BE49-F238E27FC236}">
                <a16:creationId xmlns:a16="http://schemas.microsoft.com/office/drawing/2014/main" id="{4642631A-6ABE-41EA-A308-9CF1230F142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/>
          <a:stretch/>
        </p:blipFill>
        <p:spPr>
          <a:xfrm>
            <a:off x="1210914" y="2537381"/>
            <a:ext cx="3707972" cy="3707971"/>
          </a:xfrm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5C25F72-F9A7-42F9-9720-0801ED77D4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r-HR" dirty="0"/>
              <a:t>5. SRPNJA 2023.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EEDFC2F-FF0A-4EC9-A0BB-0AA2B1E6BA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DCF8D89-56D9-4E2B-9838-07DFB6E9D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5980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lika 7" descr="Slika na kojoj se prikazuje snimka zaslona, dijagram, tekst&#10;&#10;Opis je automatski generiran">
            <a:extLst>
              <a:ext uri="{FF2B5EF4-FFF2-40B4-BE49-F238E27FC236}">
                <a16:creationId xmlns:a16="http://schemas.microsoft.com/office/drawing/2014/main" id="{13327490-9820-DD99-6938-AF3082A04B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750" y="509562"/>
            <a:ext cx="10913241" cy="583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9729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CDA59-55A0-4EA5-B3E4-646D1D3B4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r-HR" sz="5400" dirty="0"/>
              <a:t>Poslužiteljska strana</a:t>
            </a:r>
            <a:endParaRPr lang="en-US" sz="54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4ABC42-7E22-4F59-A0B6-AD98B5CAE0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7800" y="1681163"/>
            <a:ext cx="2834640" cy="823912"/>
          </a:xfrm>
        </p:spPr>
        <p:txBody>
          <a:bodyPr>
            <a:normAutofit/>
          </a:bodyPr>
          <a:lstStyle/>
          <a:p>
            <a:r>
              <a:rPr lang="en-US" dirty="0"/>
              <a:t>S</a:t>
            </a:r>
            <a:r>
              <a:rPr lang="hr-HR" dirty="0" err="1"/>
              <a:t>tatisticM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E9CB6C-6FF8-4B8C-9B41-2DDD39B25D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47800" y="2543455"/>
            <a:ext cx="2834640" cy="3607828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endParaRPr lang="hr-HR" dirty="0"/>
          </a:p>
          <a:p>
            <a:pPr>
              <a:buFont typeface="Wingdings" panose="05000000000000000000" pitchFamily="2" charset="2"/>
              <a:buChar char="Ø"/>
            </a:pPr>
            <a:r>
              <a:rPr lang="hr-HR" dirty="0" err="1"/>
              <a:t>StatisticM</a:t>
            </a:r>
            <a:r>
              <a:rPr lang="hr-HR" dirty="0"/>
              <a:t> Service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hr-HR" dirty="0"/>
              <a:t>1 metoda za svaku statistiku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hr-HR" dirty="0"/>
              <a:t>7 metoda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hr-HR" dirty="0"/>
              <a:t>StatisticM1-M7</a:t>
            </a:r>
          </a:p>
          <a:p>
            <a:pPr lvl="1"/>
            <a:endParaRPr lang="hr-HR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347FB98-C049-45C5-86B4-4CF44B247B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987335" y="1681163"/>
            <a:ext cx="2834640" cy="823912"/>
          </a:xfrm>
        </p:spPr>
        <p:txBody>
          <a:bodyPr>
            <a:normAutofit/>
          </a:bodyPr>
          <a:lstStyle/>
          <a:p>
            <a:r>
              <a:rPr lang="en-US" dirty="0"/>
              <a:t>S</a:t>
            </a:r>
            <a:r>
              <a:rPr lang="hr-HR" dirty="0" err="1"/>
              <a:t>tatisticL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74CB9D-E60B-4C8A-B4E7-23BC1D9FA6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987335" y="2505075"/>
            <a:ext cx="2834640" cy="3684588"/>
          </a:xfrm>
        </p:spPr>
        <p:txBody>
          <a:bodyPr>
            <a:normAutofit/>
          </a:bodyPr>
          <a:lstStyle/>
          <a:p>
            <a:endParaRPr lang="hr-HR" sz="2000" dirty="0"/>
          </a:p>
          <a:p>
            <a:pPr>
              <a:buFont typeface="Wingdings" panose="05000000000000000000" pitchFamily="2" charset="2"/>
              <a:buChar char="Ø"/>
            </a:pPr>
            <a:r>
              <a:rPr lang="hr-HR" dirty="0" err="1"/>
              <a:t>StatisticL</a:t>
            </a:r>
            <a:r>
              <a:rPr lang="hr-HR" dirty="0"/>
              <a:t> Service</a:t>
            </a:r>
            <a:endParaRPr lang="hr-HR" sz="2000" dirty="0"/>
          </a:p>
          <a:p>
            <a:pPr>
              <a:buFont typeface="Wingdings" panose="05000000000000000000" pitchFamily="2" charset="2"/>
              <a:buChar char="Ø"/>
            </a:pPr>
            <a:r>
              <a:rPr lang="hr-HR" dirty="0"/>
              <a:t>1 metoda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hr-HR" dirty="0"/>
              <a:t>StatisticL1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CE6B5B72-43F9-4438-A504-FD3C083AB96D}"/>
              </a:ext>
            </a:extLst>
          </p:cNvPr>
          <p:cNvSpPr txBox="1">
            <a:spLocks/>
          </p:cNvSpPr>
          <p:nvPr/>
        </p:nvSpPr>
        <p:spPr>
          <a:xfrm>
            <a:off x="8526870" y="1681163"/>
            <a:ext cx="2834640" cy="8239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r-HR" dirty="0" err="1"/>
              <a:t>Models</a:t>
            </a:r>
            <a:endParaRPr lang="en-US" dirty="0"/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DE486408-F529-4D60-A080-911A0851FE1B}"/>
              </a:ext>
            </a:extLst>
          </p:cNvPr>
          <p:cNvSpPr txBox="1">
            <a:spLocks/>
          </p:cNvSpPr>
          <p:nvPr/>
        </p:nvSpPr>
        <p:spPr>
          <a:xfrm>
            <a:off x="8526870" y="2505075"/>
            <a:ext cx="2834640" cy="36845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hr-HR" sz="2000" dirty="0" err="1"/>
              <a:t>StatisticDto</a:t>
            </a:r>
            <a:endParaRPr lang="hr-HR" sz="2000" dirty="0"/>
          </a:p>
          <a:p>
            <a:pPr>
              <a:buFont typeface="Wingdings" panose="05000000000000000000" pitchFamily="2" charset="2"/>
              <a:buChar char="Ø"/>
            </a:pPr>
            <a:r>
              <a:rPr lang="hr-HR" sz="2000" dirty="0" err="1"/>
              <a:t>MetalsDbContext</a:t>
            </a:r>
            <a:endParaRPr lang="hr-HR" sz="2000" dirty="0"/>
          </a:p>
          <a:p>
            <a:pPr>
              <a:buFont typeface="Wingdings" panose="05000000000000000000" pitchFamily="2" charset="2"/>
              <a:buChar char="Ø"/>
            </a:pPr>
            <a:r>
              <a:rPr lang="hr-HR" sz="2000" dirty="0"/>
              <a:t>Modeli entiteta iz baze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hr-HR" sz="1600" dirty="0" err="1"/>
              <a:t>Angle</a:t>
            </a:r>
            <a:endParaRPr lang="hr-HR" sz="1600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hr-HR" sz="1600" dirty="0"/>
              <a:t>Atom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hr-HR" sz="1600" dirty="0"/>
              <a:t>Distance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hr-HR" sz="1600" dirty="0" err="1"/>
              <a:t>Pdb</a:t>
            </a:r>
            <a:endParaRPr lang="hr-HR" sz="1600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hr-HR" sz="1600" dirty="0"/>
              <a:t>Chain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hr-HR" sz="1600" dirty="0" err="1"/>
              <a:t>Geometry</a:t>
            </a:r>
            <a:endParaRPr lang="hr-HR" sz="1600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hr-HR" sz="1600" dirty="0" err="1"/>
              <a:t>Residue</a:t>
            </a:r>
            <a:endParaRPr lang="hr-HR" sz="1600" dirty="0"/>
          </a:p>
          <a:p>
            <a:pPr lvl="1"/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5652999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lika 2" descr="Slika na kojoj se prikazuje tekst, snimka zaslona, dizajn&#10;&#10;Opis je automatski generiran">
            <a:extLst>
              <a:ext uri="{FF2B5EF4-FFF2-40B4-BE49-F238E27FC236}">
                <a16:creationId xmlns:a16="http://schemas.microsoft.com/office/drawing/2014/main" id="{45B6B2F9-8D74-549B-43AF-F483F5DB80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5489" y="737812"/>
            <a:ext cx="10763781" cy="5382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3502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7DBB0484-994E-88A7-ED91-BB9778A1AE1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r-HR" dirty="0"/>
              <a:t>Funkcionalnosti</a:t>
            </a:r>
            <a:endParaRPr lang="en-US" dirty="0"/>
          </a:p>
        </p:txBody>
      </p:sp>
      <p:sp>
        <p:nvSpPr>
          <p:cNvPr id="3" name="Podnaslov 2">
            <a:extLst>
              <a:ext uri="{FF2B5EF4-FFF2-40B4-BE49-F238E27FC236}">
                <a16:creationId xmlns:a16="http://schemas.microsoft.com/office/drawing/2014/main" id="{520C5371-0B5B-4D6B-1CC8-9BAD6C9C945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hr-HR" dirty="0"/>
              <a:t>Primjer korištenja sustava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49418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zervirano mjesto datuma 4">
            <a:extLst>
              <a:ext uri="{FF2B5EF4-FFF2-40B4-BE49-F238E27FC236}">
                <a16:creationId xmlns:a16="http://schemas.microsoft.com/office/drawing/2014/main" id="{EC2E180D-E7DA-4022-0A3A-CE0FF3EE9E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r-HR" dirty="0"/>
              <a:t>5. Srpnja 2023.</a:t>
            </a:r>
            <a:endParaRPr lang="en-US" dirty="0"/>
          </a:p>
        </p:txBody>
      </p:sp>
      <p:sp>
        <p:nvSpPr>
          <p:cNvPr id="6" name="Rezervirano mjesto podnožja 5">
            <a:extLst>
              <a:ext uri="{FF2B5EF4-FFF2-40B4-BE49-F238E27FC236}">
                <a16:creationId xmlns:a16="http://schemas.microsoft.com/office/drawing/2014/main" id="{B7D936D7-F247-DF7F-FD0A-5455DC457D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991318" y="513841"/>
            <a:ext cx="4114800" cy="365125"/>
          </a:xfrm>
        </p:spPr>
        <p:txBody>
          <a:bodyPr/>
          <a:lstStyle/>
          <a:p>
            <a:r>
              <a:rPr lang="hr-HR" dirty="0"/>
              <a:t>Primjer korištenja sustava</a:t>
            </a:r>
            <a:endParaRPr lang="en-US" dirty="0"/>
          </a:p>
        </p:txBody>
      </p:sp>
      <p:sp>
        <p:nvSpPr>
          <p:cNvPr id="7" name="Rezervirano mjesto broja slajda 6">
            <a:extLst>
              <a:ext uri="{FF2B5EF4-FFF2-40B4-BE49-F238E27FC236}">
                <a16:creationId xmlns:a16="http://schemas.microsoft.com/office/drawing/2014/main" id="{87E3E8BC-0487-6216-8D1E-73262251A1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9" name="Slika 8" descr="Slika na kojoj se prikazuje tekst, snimka zaslona, softver, Ikona na računalu&#10;&#10;Opis je automatski generiran">
            <a:extLst>
              <a:ext uri="{FF2B5EF4-FFF2-40B4-BE49-F238E27FC236}">
                <a16:creationId xmlns:a16="http://schemas.microsoft.com/office/drawing/2014/main" id="{F2F93B6C-2641-2B2F-A431-D2CC42DE79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905" y="910905"/>
            <a:ext cx="11716871" cy="5445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9121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zervirano mjesto datuma 4">
            <a:extLst>
              <a:ext uri="{FF2B5EF4-FFF2-40B4-BE49-F238E27FC236}">
                <a16:creationId xmlns:a16="http://schemas.microsoft.com/office/drawing/2014/main" id="{EC2E180D-E7DA-4022-0A3A-CE0FF3EE9E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r-HR" dirty="0"/>
              <a:t>5. Srpnja 2023.</a:t>
            </a:r>
            <a:endParaRPr lang="en-US" dirty="0"/>
          </a:p>
        </p:txBody>
      </p:sp>
      <p:sp>
        <p:nvSpPr>
          <p:cNvPr id="6" name="Rezervirano mjesto podnožja 5">
            <a:extLst>
              <a:ext uri="{FF2B5EF4-FFF2-40B4-BE49-F238E27FC236}">
                <a16:creationId xmlns:a16="http://schemas.microsoft.com/office/drawing/2014/main" id="{B7D936D7-F247-DF7F-FD0A-5455DC457D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991318" y="513841"/>
            <a:ext cx="4114800" cy="365125"/>
          </a:xfrm>
        </p:spPr>
        <p:txBody>
          <a:bodyPr/>
          <a:lstStyle/>
          <a:p>
            <a:r>
              <a:rPr lang="hr-HR" dirty="0"/>
              <a:t>Primjer korištenja sustava</a:t>
            </a:r>
            <a:endParaRPr lang="en-US" dirty="0"/>
          </a:p>
        </p:txBody>
      </p:sp>
      <p:sp>
        <p:nvSpPr>
          <p:cNvPr id="7" name="Rezervirano mjesto broja slajda 6">
            <a:extLst>
              <a:ext uri="{FF2B5EF4-FFF2-40B4-BE49-F238E27FC236}">
                <a16:creationId xmlns:a16="http://schemas.microsoft.com/office/drawing/2014/main" id="{87E3E8BC-0487-6216-8D1E-73262251A1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3" name="Slika 2" descr="Slika na kojoj se prikazuje tekst, snimka zaslona, dizajn&#10;&#10;Opis je automatski generiran">
            <a:extLst>
              <a:ext uri="{FF2B5EF4-FFF2-40B4-BE49-F238E27FC236}">
                <a16:creationId xmlns:a16="http://schemas.microsoft.com/office/drawing/2014/main" id="{DA791876-669C-3443-EB22-0FAB1678CE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047" y="949242"/>
            <a:ext cx="10542494" cy="5407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1008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aslov 2">
            <a:extLst>
              <a:ext uri="{FF2B5EF4-FFF2-40B4-BE49-F238E27FC236}">
                <a16:creationId xmlns:a16="http://schemas.microsoft.com/office/drawing/2014/main" id="{3E3C57B3-4D61-1C83-000A-069D18291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Statistike</a:t>
            </a:r>
            <a:endParaRPr lang="en-US" dirty="0"/>
          </a:p>
        </p:txBody>
      </p:sp>
      <p:sp>
        <p:nvSpPr>
          <p:cNvPr id="4" name="Rezervirano mjesto sadržaja 3">
            <a:extLst>
              <a:ext uri="{FF2B5EF4-FFF2-40B4-BE49-F238E27FC236}">
                <a16:creationId xmlns:a16="http://schemas.microsoft.com/office/drawing/2014/main" id="{8D445540-AB7F-30AB-26EE-969847D5D8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2762123"/>
            <a:ext cx="6190488" cy="3346704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hr-HR" dirty="0"/>
              <a:t>Sustav ne nudi implementaciju svih statistika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hr-HR" dirty="0"/>
              <a:t>Vrste statistika</a:t>
            </a:r>
          </a:p>
          <a:p>
            <a:pPr marL="571500" lvl="1" indent="-342900">
              <a:buFont typeface="Wingdings" panose="05000000000000000000" pitchFamily="2" charset="2"/>
              <a:buChar char="Ø"/>
            </a:pPr>
            <a:r>
              <a:rPr lang="hr-HR" dirty="0"/>
              <a:t>L1</a:t>
            </a:r>
          </a:p>
          <a:p>
            <a:pPr marL="800100" lvl="2" indent="-342900">
              <a:buFont typeface="Wingdings" panose="05000000000000000000" pitchFamily="2" charset="2"/>
              <a:buChar char="Ø"/>
            </a:pPr>
            <a:r>
              <a:rPr lang="hr-HR" dirty="0"/>
              <a:t>Računa se za odabrane </a:t>
            </a:r>
            <a:r>
              <a:rPr lang="hr-HR" dirty="0" err="1"/>
              <a:t>ligande</a:t>
            </a:r>
            <a:endParaRPr lang="hr-HR" dirty="0"/>
          </a:p>
          <a:p>
            <a:pPr marL="571500" lvl="1" indent="-342900">
              <a:buFont typeface="Wingdings" panose="05000000000000000000" pitchFamily="2" charset="2"/>
              <a:buChar char="Ø"/>
            </a:pPr>
            <a:r>
              <a:rPr lang="hr-HR" dirty="0"/>
              <a:t>M1-M7</a:t>
            </a:r>
          </a:p>
          <a:p>
            <a:pPr marL="800100" lvl="2" indent="-342900">
              <a:buFont typeface="Wingdings" panose="05000000000000000000" pitchFamily="2" charset="2"/>
              <a:buChar char="Ø"/>
            </a:pPr>
            <a:r>
              <a:rPr lang="hr-HR" dirty="0"/>
              <a:t>Računaju se za odabrane metale</a:t>
            </a:r>
          </a:p>
        </p:txBody>
      </p:sp>
      <p:sp>
        <p:nvSpPr>
          <p:cNvPr id="5" name="Rezervirano mjesto datuma 4">
            <a:extLst>
              <a:ext uri="{FF2B5EF4-FFF2-40B4-BE49-F238E27FC236}">
                <a16:creationId xmlns:a16="http://schemas.microsoft.com/office/drawing/2014/main" id="{09DBBD8C-5F06-64F0-88D8-8464D69B9E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r-HR" dirty="0"/>
              <a:t>5. Srpnja 2023.</a:t>
            </a:r>
            <a:endParaRPr lang="en-US" dirty="0"/>
          </a:p>
        </p:txBody>
      </p:sp>
      <p:sp>
        <p:nvSpPr>
          <p:cNvPr id="6" name="Rezervirano mjesto podnožja 5">
            <a:extLst>
              <a:ext uri="{FF2B5EF4-FFF2-40B4-BE49-F238E27FC236}">
                <a16:creationId xmlns:a16="http://schemas.microsoft.com/office/drawing/2014/main" id="{41383AF0-1C57-6D11-D233-E7724065EC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r-HR" dirty="0"/>
              <a:t>Općenito</a:t>
            </a:r>
            <a:endParaRPr lang="en-US" dirty="0"/>
          </a:p>
        </p:txBody>
      </p:sp>
      <p:sp>
        <p:nvSpPr>
          <p:cNvPr id="7" name="Rezervirano mjesto broja slajda 6">
            <a:extLst>
              <a:ext uri="{FF2B5EF4-FFF2-40B4-BE49-F238E27FC236}">
                <a16:creationId xmlns:a16="http://schemas.microsoft.com/office/drawing/2014/main" id="{5DAD459C-43AB-2ECC-7832-910FEB2C68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8" name="Picture Placeholder 14" descr="mountains under near dusk sky">
            <a:extLst>
              <a:ext uri="{FF2B5EF4-FFF2-40B4-BE49-F238E27FC236}">
                <a16:creationId xmlns:a16="http://schemas.microsoft.com/office/drawing/2014/main" id="{82D06563-91BD-2124-2C98-5A1E10CB719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13191" r="13191"/>
          <a:stretch/>
        </p:blipFill>
        <p:spPr>
          <a:xfrm>
            <a:off x="7451725" y="1665288"/>
            <a:ext cx="4267200" cy="4267200"/>
          </a:xfrm>
        </p:spPr>
      </p:pic>
    </p:spTree>
    <p:extLst>
      <p:ext uri="{BB962C8B-B14F-4D97-AF65-F5344CB8AC3E}">
        <p14:creationId xmlns:p14="http://schemas.microsoft.com/office/powerpoint/2010/main" val="13546972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aslov 2">
            <a:extLst>
              <a:ext uri="{FF2B5EF4-FFF2-40B4-BE49-F238E27FC236}">
                <a16:creationId xmlns:a16="http://schemas.microsoft.com/office/drawing/2014/main" id="{CB8C0AF5-45A2-9194-997A-F7DB26480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86917"/>
            <a:ext cx="6190488" cy="1179576"/>
          </a:xfrm>
        </p:spPr>
        <p:txBody>
          <a:bodyPr/>
          <a:lstStyle/>
          <a:p>
            <a:r>
              <a:rPr lang="hr-HR" dirty="0"/>
              <a:t>Statistika M1</a:t>
            </a:r>
            <a:endParaRPr lang="en-US" dirty="0"/>
          </a:p>
        </p:txBody>
      </p:sp>
      <p:pic>
        <p:nvPicPr>
          <p:cNvPr id="9" name="Rezervirano mjesto sadržaja 8" descr="Slika na kojoj se prikazuje tekst, snimka zaslona, Font, broj">
            <a:extLst>
              <a:ext uri="{FF2B5EF4-FFF2-40B4-BE49-F238E27FC236}">
                <a16:creationId xmlns:a16="http://schemas.microsoft.com/office/drawing/2014/main" id="{52B379DF-6FA2-EA34-8020-7082EA5651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418771"/>
            <a:ext cx="9961911" cy="2350453"/>
          </a:xfrm>
        </p:spPr>
      </p:pic>
      <p:sp>
        <p:nvSpPr>
          <p:cNvPr id="5" name="Rezervirano mjesto datuma 4">
            <a:extLst>
              <a:ext uri="{FF2B5EF4-FFF2-40B4-BE49-F238E27FC236}">
                <a16:creationId xmlns:a16="http://schemas.microsoft.com/office/drawing/2014/main" id="{60E5F8B7-12CB-EA94-894A-77039D4391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r-HR" dirty="0"/>
              <a:t>5. Srpnja 2023.</a:t>
            </a:r>
            <a:endParaRPr lang="en-US" dirty="0"/>
          </a:p>
        </p:txBody>
      </p:sp>
      <p:sp>
        <p:nvSpPr>
          <p:cNvPr id="6" name="Rezervirano mjesto podnožja 5">
            <a:extLst>
              <a:ext uri="{FF2B5EF4-FFF2-40B4-BE49-F238E27FC236}">
                <a16:creationId xmlns:a16="http://schemas.microsoft.com/office/drawing/2014/main" id="{85080579-BF6B-5159-0EBA-A64FDFECFF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zervirano mjesto broja slajda 6">
            <a:extLst>
              <a:ext uri="{FF2B5EF4-FFF2-40B4-BE49-F238E27FC236}">
                <a16:creationId xmlns:a16="http://schemas.microsoft.com/office/drawing/2014/main" id="{EF015F53-91DC-6C5B-CC0D-257A3FF287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83775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aslov 2">
            <a:extLst>
              <a:ext uri="{FF2B5EF4-FFF2-40B4-BE49-F238E27FC236}">
                <a16:creationId xmlns:a16="http://schemas.microsoft.com/office/drawing/2014/main" id="{CB8C0AF5-45A2-9194-997A-F7DB26480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86917"/>
            <a:ext cx="6190488" cy="1179576"/>
          </a:xfrm>
        </p:spPr>
        <p:txBody>
          <a:bodyPr/>
          <a:lstStyle/>
          <a:p>
            <a:r>
              <a:rPr lang="hr-HR" dirty="0"/>
              <a:t>Statistika M2</a:t>
            </a:r>
            <a:endParaRPr lang="en-US" dirty="0"/>
          </a:p>
        </p:txBody>
      </p:sp>
      <p:sp>
        <p:nvSpPr>
          <p:cNvPr id="5" name="Rezervirano mjesto datuma 4">
            <a:extLst>
              <a:ext uri="{FF2B5EF4-FFF2-40B4-BE49-F238E27FC236}">
                <a16:creationId xmlns:a16="http://schemas.microsoft.com/office/drawing/2014/main" id="{60E5F8B7-12CB-EA94-894A-77039D4391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r-HR" dirty="0"/>
              <a:t>5. Srpnja 2023.</a:t>
            </a:r>
            <a:endParaRPr lang="en-US" dirty="0"/>
          </a:p>
        </p:txBody>
      </p:sp>
      <p:sp>
        <p:nvSpPr>
          <p:cNvPr id="6" name="Rezervirano mjesto podnožja 5">
            <a:extLst>
              <a:ext uri="{FF2B5EF4-FFF2-40B4-BE49-F238E27FC236}">
                <a16:creationId xmlns:a16="http://schemas.microsoft.com/office/drawing/2014/main" id="{85080579-BF6B-5159-0EBA-A64FDFECFF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zervirano mjesto broja slajda 6">
            <a:extLst>
              <a:ext uri="{FF2B5EF4-FFF2-40B4-BE49-F238E27FC236}">
                <a16:creationId xmlns:a16="http://schemas.microsoft.com/office/drawing/2014/main" id="{EF015F53-91DC-6C5B-CC0D-257A3FF287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10" name="Rezervirano mjesto sadržaja 9" descr="Slika na kojoj se prikazuje tekst, snimka zaslona, Font, Plavetnilo&#10;&#10;Opis je automatski generiran">
            <a:extLst>
              <a:ext uri="{FF2B5EF4-FFF2-40B4-BE49-F238E27FC236}">
                <a16:creationId xmlns:a16="http://schemas.microsoft.com/office/drawing/2014/main" id="{A7FC69CF-E524-BBAA-05D9-2A300BFC4C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438399"/>
            <a:ext cx="9942606" cy="1981201"/>
          </a:xfrm>
        </p:spPr>
      </p:pic>
    </p:spTree>
    <p:extLst>
      <p:ext uri="{BB962C8B-B14F-4D97-AF65-F5344CB8AC3E}">
        <p14:creationId xmlns:p14="http://schemas.microsoft.com/office/powerpoint/2010/main" val="31776636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aslov 2">
            <a:extLst>
              <a:ext uri="{FF2B5EF4-FFF2-40B4-BE49-F238E27FC236}">
                <a16:creationId xmlns:a16="http://schemas.microsoft.com/office/drawing/2014/main" id="{CB8C0AF5-45A2-9194-997A-F7DB26480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86917"/>
            <a:ext cx="6190488" cy="1179576"/>
          </a:xfrm>
        </p:spPr>
        <p:txBody>
          <a:bodyPr/>
          <a:lstStyle/>
          <a:p>
            <a:r>
              <a:rPr lang="hr-HR" dirty="0"/>
              <a:t>Statistika M3</a:t>
            </a:r>
            <a:endParaRPr lang="en-US" dirty="0"/>
          </a:p>
        </p:txBody>
      </p:sp>
      <p:sp>
        <p:nvSpPr>
          <p:cNvPr id="5" name="Rezervirano mjesto datuma 4">
            <a:extLst>
              <a:ext uri="{FF2B5EF4-FFF2-40B4-BE49-F238E27FC236}">
                <a16:creationId xmlns:a16="http://schemas.microsoft.com/office/drawing/2014/main" id="{60E5F8B7-12CB-EA94-894A-77039D4391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r-HR" dirty="0"/>
              <a:t>5. Srpnja 2023.</a:t>
            </a:r>
            <a:endParaRPr lang="en-US" dirty="0"/>
          </a:p>
        </p:txBody>
      </p:sp>
      <p:sp>
        <p:nvSpPr>
          <p:cNvPr id="6" name="Rezervirano mjesto podnožja 5">
            <a:extLst>
              <a:ext uri="{FF2B5EF4-FFF2-40B4-BE49-F238E27FC236}">
                <a16:creationId xmlns:a16="http://schemas.microsoft.com/office/drawing/2014/main" id="{85080579-BF6B-5159-0EBA-A64FDFECFF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zervirano mjesto broja slajda 6">
            <a:extLst>
              <a:ext uri="{FF2B5EF4-FFF2-40B4-BE49-F238E27FC236}">
                <a16:creationId xmlns:a16="http://schemas.microsoft.com/office/drawing/2014/main" id="{EF015F53-91DC-6C5B-CC0D-257A3FF287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10" name="Rezervirano mjesto sadržaja 9" descr="Slika na kojoj se prikazuje snimka zaslona, tekst, električno plava">
            <a:extLst>
              <a:ext uri="{FF2B5EF4-FFF2-40B4-BE49-F238E27FC236}">
                <a16:creationId xmlns:a16="http://schemas.microsoft.com/office/drawing/2014/main" id="{79D0B8CC-5CCA-87A4-C07F-CFEB3EFA81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714688"/>
            <a:ext cx="9883588" cy="2976820"/>
          </a:xfrm>
        </p:spPr>
      </p:pic>
    </p:spTree>
    <p:extLst>
      <p:ext uri="{BB962C8B-B14F-4D97-AF65-F5344CB8AC3E}">
        <p14:creationId xmlns:p14="http://schemas.microsoft.com/office/powerpoint/2010/main" val="21093690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514" y="1372346"/>
            <a:ext cx="6190488" cy="1179576"/>
          </a:xfrm>
        </p:spPr>
        <p:txBody>
          <a:bodyPr/>
          <a:lstStyle/>
          <a:p>
            <a:r>
              <a:rPr lang="hr-HR" dirty="0"/>
              <a:t>Uvod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0392" y="2825496"/>
            <a:ext cx="6190488" cy="2502284"/>
          </a:xfrm>
        </p:spPr>
        <p:txBody>
          <a:bodyPr>
            <a:normAutofit/>
          </a:bodyPr>
          <a:lstStyle/>
          <a:p>
            <a:pPr marL="514350" indent="-514350">
              <a:buFont typeface="Wingdings" panose="05000000000000000000" pitchFamily="2" charset="2"/>
              <a:buChar char="Ø"/>
            </a:pPr>
            <a:r>
              <a:rPr lang="hr-HR" sz="2400" dirty="0"/>
              <a:t>Odnos računarstva i </a:t>
            </a:r>
            <a:r>
              <a:rPr lang="hr-HR" sz="2400" dirty="0" err="1"/>
              <a:t>bioinformatike</a:t>
            </a:r>
            <a:r>
              <a:rPr lang="hr-HR" sz="2400" dirty="0"/>
              <a:t>.</a:t>
            </a:r>
          </a:p>
          <a:p>
            <a:pPr marL="514350" indent="-514350">
              <a:buFont typeface="Wingdings" panose="05000000000000000000" pitchFamily="2" charset="2"/>
              <a:buChar char="Ø"/>
            </a:pPr>
            <a:r>
              <a:rPr lang="hr-HR" sz="2400" dirty="0"/>
              <a:t>Tema rada i njegova preteča</a:t>
            </a:r>
          </a:p>
          <a:p>
            <a:pPr marL="514350" indent="-514350">
              <a:buFont typeface="Wingdings" panose="05000000000000000000" pitchFamily="2" charset="2"/>
              <a:buChar char="Ø"/>
            </a:pPr>
            <a:r>
              <a:rPr lang="hr-HR" sz="2400" dirty="0"/>
              <a:t>Baza biološki važnih metala</a:t>
            </a:r>
          </a:p>
          <a:p>
            <a:pPr marL="514350" indent="-514350">
              <a:buFont typeface="Wingdings" panose="05000000000000000000" pitchFamily="2" charset="2"/>
              <a:buChar char="Ø"/>
            </a:pPr>
            <a:r>
              <a:rPr lang="hr-HR" sz="2400" dirty="0" err="1"/>
              <a:t>BioMe</a:t>
            </a:r>
            <a:r>
              <a:rPr lang="hr-HR" sz="2400" dirty="0"/>
              <a:t> sustav</a:t>
            </a:r>
          </a:p>
        </p:txBody>
      </p:sp>
      <p:pic>
        <p:nvPicPr>
          <p:cNvPr id="8" name="Picture Placeholder 7" descr="mountains under the night sky just before dawn">
            <a:extLst>
              <a:ext uri="{FF2B5EF4-FFF2-40B4-BE49-F238E27FC236}">
                <a16:creationId xmlns:a16="http://schemas.microsoft.com/office/drawing/2014/main" id="{B53D1AAB-32B2-4F04-828F-AB1C758AF00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71" r="71"/>
          <a:stretch/>
        </p:blipFill>
        <p:spPr>
          <a:xfrm>
            <a:off x="7554602" y="1538149"/>
            <a:ext cx="4266960" cy="4266968"/>
          </a:xfrm>
        </p:spPr>
      </p:pic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D45C472E-4078-40A0-83A2-652E8356ED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r-HR" dirty="0"/>
              <a:t>5. Srpnja 2023.</a:t>
            </a:r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A8C7C3A0-5E78-49C8-B8D4-F3DF62B2B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3349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aslov 2">
            <a:extLst>
              <a:ext uri="{FF2B5EF4-FFF2-40B4-BE49-F238E27FC236}">
                <a16:creationId xmlns:a16="http://schemas.microsoft.com/office/drawing/2014/main" id="{CB8C0AF5-45A2-9194-997A-F7DB26480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86917"/>
            <a:ext cx="6190488" cy="1179576"/>
          </a:xfrm>
        </p:spPr>
        <p:txBody>
          <a:bodyPr/>
          <a:lstStyle/>
          <a:p>
            <a:r>
              <a:rPr lang="hr-HR" dirty="0"/>
              <a:t>Statistika M4</a:t>
            </a:r>
            <a:endParaRPr lang="en-US" dirty="0"/>
          </a:p>
        </p:txBody>
      </p:sp>
      <p:sp>
        <p:nvSpPr>
          <p:cNvPr id="5" name="Rezervirano mjesto datuma 4">
            <a:extLst>
              <a:ext uri="{FF2B5EF4-FFF2-40B4-BE49-F238E27FC236}">
                <a16:creationId xmlns:a16="http://schemas.microsoft.com/office/drawing/2014/main" id="{60E5F8B7-12CB-EA94-894A-77039D4391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r-HR" dirty="0"/>
              <a:t>5. Srpnja 2023.</a:t>
            </a:r>
            <a:endParaRPr lang="en-US" dirty="0"/>
          </a:p>
        </p:txBody>
      </p:sp>
      <p:sp>
        <p:nvSpPr>
          <p:cNvPr id="6" name="Rezervirano mjesto podnožja 5">
            <a:extLst>
              <a:ext uri="{FF2B5EF4-FFF2-40B4-BE49-F238E27FC236}">
                <a16:creationId xmlns:a16="http://schemas.microsoft.com/office/drawing/2014/main" id="{85080579-BF6B-5159-0EBA-A64FDFECFF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zervirano mjesto broja slajda 6">
            <a:extLst>
              <a:ext uri="{FF2B5EF4-FFF2-40B4-BE49-F238E27FC236}">
                <a16:creationId xmlns:a16="http://schemas.microsoft.com/office/drawing/2014/main" id="{EF015F53-91DC-6C5B-CC0D-257A3FF287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13" name="Rezervirano mjesto sadržaja 12" descr="Slika na kojoj se prikazuje snimka zaslona, tekst, električno plava&#10;&#10;Opis je automatski generiran">
            <a:extLst>
              <a:ext uri="{FF2B5EF4-FFF2-40B4-BE49-F238E27FC236}">
                <a16:creationId xmlns:a16="http://schemas.microsoft.com/office/drawing/2014/main" id="{D7D4405A-E746-BE93-5D1C-5409B59A00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10373"/>
            <a:ext cx="10413510" cy="2797486"/>
          </a:xfrm>
        </p:spPr>
      </p:pic>
    </p:spTree>
    <p:extLst>
      <p:ext uri="{BB962C8B-B14F-4D97-AF65-F5344CB8AC3E}">
        <p14:creationId xmlns:p14="http://schemas.microsoft.com/office/powerpoint/2010/main" val="37966332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aslov 2">
            <a:extLst>
              <a:ext uri="{FF2B5EF4-FFF2-40B4-BE49-F238E27FC236}">
                <a16:creationId xmlns:a16="http://schemas.microsoft.com/office/drawing/2014/main" id="{CB8C0AF5-45A2-9194-997A-F7DB26480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86917"/>
            <a:ext cx="6190488" cy="1179576"/>
          </a:xfrm>
        </p:spPr>
        <p:txBody>
          <a:bodyPr/>
          <a:lstStyle/>
          <a:p>
            <a:r>
              <a:rPr lang="hr-HR" dirty="0"/>
              <a:t>Statistika M5</a:t>
            </a:r>
            <a:endParaRPr lang="en-US" dirty="0"/>
          </a:p>
        </p:txBody>
      </p:sp>
      <p:sp>
        <p:nvSpPr>
          <p:cNvPr id="5" name="Rezervirano mjesto datuma 4">
            <a:extLst>
              <a:ext uri="{FF2B5EF4-FFF2-40B4-BE49-F238E27FC236}">
                <a16:creationId xmlns:a16="http://schemas.microsoft.com/office/drawing/2014/main" id="{60E5F8B7-12CB-EA94-894A-77039D4391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r-HR" dirty="0"/>
              <a:t>5. Srpnja 2023.</a:t>
            </a:r>
            <a:endParaRPr lang="en-US" dirty="0"/>
          </a:p>
        </p:txBody>
      </p:sp>
      <p:sp>
        <p:nvSpPr>
          <p:cNvPr id="6" name="Rezervirano mjesto podnožja 5">
            <a:extLst>
              <a:ext uri="{FF2B5EF4-FFF2-40B4-BE49-F238E27FC236}">
                <a16:creationId xmlns:a16="http://schemas.microsoft.com/office/drawing/2014/main" id="{85080579-BF6B-5159-0EBA-A64FDFECFF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zervirano mjesto broja slajda 6">
            <a:extLst>
              <a:ext uri="{FF2B5EF4-FFF2-40B4-BE49-F238E27FC236}">
                <a16:creationId xmlns:a16="http://schemas.microsoft.com/office/drawing/2014/main" id="{EF015F53-91DC-6C5B-CC0D-257A3FF287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9" name="Rezervirano mjesto sadržaja 8" descr="Slika na kojoj se prikazuje tekst, snimka zaslona, crta, Font&#10;&#10;Opis je automatski generiran">
            <a:extLst>
              <a:ext uri="{FF2B5EF4-FFF2-40B4-BE49-F238E27FC236}">
                <a16:creationId xmlns:a16="http://schemas.microsoft.com/office/drawing/2014/main" id="{EE730EA0-8F1C-2D37-0362-313076BD42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277367"/>
            <a:ext cx="9758459" cy="3047668"/>
          </a:xfrm>
        </p:spPr>
      </p:pic>
    </p:spTree>
    <p:extLst>
      <p:ext uri="{BB962C8B-B14F-4D97-AF65-F5344CB8AC3E}">
        <p14:creationId xmlns:p14="http://schemas.microsoft.com/office/powerpoint/2010/main" val="1302093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aslov 2">
            <a:extLst>
              <a:ext uri="{FF2B5EF4-FFF2-40B4-BE49-F238E27FC236}">
                <a16:creationId xmlns:a16="http://schemas.microsoft.com/office/drawing/2014/main" id="{CB8C0AF5-45A2-9194-997A-F7DB26480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86917"/>
            <a:ext cx="6190488" cy="1179576"/>
          </a:xfrm>
        </p:spPr>
        <p:txBody>
          <a:bodyPr/>
          <a:lstStyle/>
          <a:p>
            <a:r>
              <a:rPr lang="hr-HR" dirty="0"/>
              <a:t>Statistika M6</a:t>
            </a:r>
            <a:endParaRPr lang="en-US" dirty="0"/>
          </a:p>
        </p:txBody>
      </p:sp>
      <p:sp>
        <p:nvSpPr>
          <p:cNvPr id="5" name="Rezervirano mjesto datuma 4">
            <a:extLst>
              <a:ext uri="{FF2B5EF4-FFF2-40B4-BE49-F238E27FC236}">
                <a16:creationId xmlns:a16="http://schemas.microsoft.com/office/drawing/2014/main" id="{60E5F8B7-12CB-EA94-894A-77039D4391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r-HR" dirty="0"/>
              <a:t>5. Srpnja 2023.</a:t>
            </a:r>
            <a:endParaRPr lang="en-US" dirty="0"/>
          </a:p>
        </p:txBody>
      </p:sp>
      <p:sp>
        <p:nvSpPr>
          <p:cNvPr id="6" name="Rezervirano mjesto podnožja 5">
            <a:extLst>
              <a:ext uri="{FF2B5EF4-FFF2-40B4-BE49-F238E27FC236}">
                <a16:creationId xmlns:a16="http://schemas.microsoft.com/office/drawing/2014/main" id="{85080579-BF6B-5159-0EBA-A64FDFECFF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zervirano mjesto broja slajda 6">
            <a:extLst>
              <a:ext uri="{FF2B5EF4-FFF2-40B4-BE49-F238E27FC236}">
                <a16:creationId xmlns:a16="http://schemas.microsoft.com/office/drawing/2014/main" id="{EF015F53-91DC-6C5B-CC0D-257A3FF287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13" name="Rezervirano mjesto sadržaja 12" descr="Slika na kojoj se prikazuje snimka zaslona, tekst, električno plava&#10;&#10;Opis je automatski generiran">
            <a:extLst>
              <a:ext uri="{FF2B5EF4-FFF2-40B4-BE49-F238E27FC236}">
                <a16:creationId xmlns:a16="http://schemas.microsoft.com/office/drawing/2014/main" id="{D7D4405A-E746-BE93-5D1C-5409B59A00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10373"/>
            <a:ext cx="10413510" cy="2797486"/>
          </a:xfrm>
        </p:spPr>
      </p:pic>
    </p:spTree>
    <p:extLst>
      <p:ext uri="{BB962C8B-B14F-4D97-AF65-F5344CB8AC3E}">
        <p14:creationId xmlns:p14="http://schemas.microsoft.com/office/powerpoint/2010/main" val="17009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aslov 2">
            <a:extLst>
              <a:ext uri="{FF2B5EF4-FFF2-40B4-BE49-F238E27FC236}">
                <a16:creationId xmlns:a16="http://schemas.microsoft.com/office/drawing/2014/main" id="{CB8C0AF5-45A2-9194-997A-F7DB26480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86917"/>
            <a:ext cx="6190488" cy="1179576"/>
          </a:xfrm>
        </p:spPr>
        <p:txBody>
          <a:bodyPr/>
          <a:lstStyle/>
          <a:p>
            <a:r>
              <a:rPr lang="hr-HR" dirty="0"/>
              <a:t>Statistika M7</a:t>
            </a:r>
            <a:endParaRPr lang="en-US" dirty="0"/>
          </a:p>
        </p:txBody>
      </p:sp>
      <p:sp>
        <p:nvSpPr>
          <p:cNvPr id="5" name="Rezervirano mjesto datuma 4">
            <a:extLst>
              <a:ext uri="{FF2B5EF4-FFF2-40B4-BE49-F238E27FC236}">
                <a16:creationId xmlns:a16="http://schemas.microsoft.com/office/drawing/2014/main" id="{60E5F8B7-12CB-EA94-894A-77039D4391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r-HR" dirty="0"/>
              <a:t>5. Srpnja 2023.</a:t>
            </a:r>
            <a:endParaRPr lang="en-US" dirty="0"/>
          </a:p>
        </p:txBody>
      </p:sp>
      <p:sp>
        <p:nvSpPr>
          <p:cNvPr id="6" name="Rezervirano mjesto podnožja 5">
            <a:extLst>
              <a:ext uri="{FF2B5EF4-FFF2-40B4-BE49-F238E27FC236}">
                <a16:creationId xmlns:a16="http://schemas.microsoft.com/office/drawing/2014/main" id="{85080579-BF6B-5159-0EBA-A64FDFECFF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zervirano mjesto broja slajda 6">
            <a:extLst>
              <a:ext uri="{FF2B5EF4-FFF2-40B4-BE49-F238E27FC236}">
                <a16:creationId xmlns:a16="http://schemas.microsoft.com/office/drawing/2014/main" id="{EF015F53-91DC-6C5B-CC0D-257A3FF287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4" name="Slika 3" descr="Slika na kojoj se prikazuje tekst, snimka zaslona, Font, broj&#10;&#10;Opis je automatski generiran">
            <a:extLst>
              <a:ext uri="{FF2B5EF4-FFF2-40B4-BE49-F238E27FC236}">
                <a16:creationId xmlns:a16="http://schemas.microsoft.com/office/drawing/2014/main" id="{4ABE7FFF-5EF4-0114-4414-4664C2B468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327858"/>
            <a:ext cx="10578353" cy="3422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1755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aslov 2">
            <a:extLst>
              <a:ext uri="{FF2B5EF4-FFF2-40B4-BE49-F238E27FC236}">
                <a16:creationId xmlns:a16="http://schemas.microsoft.com/office/drawing/2014/main" id="{CB8C0AF5-45A2-9194-997A-F7DB26480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86917"/>
            <a:ext cx="6190488" cy="1179576"/>
          </a:xfrm>
        </p:spPr>
        <p:txBody>
          <a:bodyPr/>
          <a:lstStyle/>
          <a:p>
            <a:r>
              <a:rPr lang="hr-HR" dirty="0"/>
              <a:t>Statistika L1</a:t>
            </a:r>
            <a:endParaRPr lang="en-US" dirty="0"/>
          </a:p>
        </p:txBody>
      </p:sp>
      <p:sp>
        <p:nvSpPr>
          <p:cNvPr id="5" name="Rezervirano mjesto datuma 4">
            <a:extLst>
              <a:ext uri="{FF2B5EF4-FFF2-40B4-BE49-F238E27FC236}">
                <a16:creationId xmlns:a16="http://schemas.microsoft.com/office/drawing/2014/main" id="{60E5F8B7-12CB-EA94-894A-77039D4391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r-HR" dirty="0"/>
              <a:t>5. Srpnja 2023.</a:t>
            </a:r>
            <a:endParaRPr lang="en-US" dirty="0"/>
          </a:p>
        </p:txBody>
      </p:sp>
      <p:sp>
        <p:nvSpPr>
          <p:cNvPr id="6" name="Rezervirano mjesto podnožja 5">
            <a:extLst>
              <a:ext uri="{FF2B5EF4-FFF2-40B4-BE49-F238E27FC236}">
                <a16:creationId xmlns:a16="http://schemas.microsoft.com/office/drawing/2014/main" id="{85080579-BF6B-5159-0EBA-A64FDFECFF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zervirano mjesto broja slajda 6">
            <a:extLst>
              <a:ext uri="{FF2B5EF4-FFF2-40B4-BE49-F238E27FC236}">
                <a16:creationId xmlns:a16="http://schemas.microsoft.com/office/drawing/2014/main" id="{EF015F53-91DC-6C5B-CC0D-257A3FF287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13" name="Rezervirano mjesto sadržaja 12" descr="Slika na kojoj se prikazuje snimka zaslona, tekst, električno plava&#10;&#10;Opis je automatski generiran">
            <a:extLst>
              <a:ext uri="{FF2B5EF4-FFF2-40B4-BE49-F238E27FC236}">
                <a16:creationId xmlns:a16="http://schemas.microsoft.com/office/drawing/2014/main" id="{D7D4405A-E746-BE93-5D1C-5409B59A00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10373"/>
            <a:ext cx="10413510" cy="2797486"/>
          </a:xfrm>
        </p:spPr>
      </p:pic>
    </p:spTree>
    <p:extLst>
      <p:ext uri="{BB962C8B-B14F-4D97-AF65-F5344CB8AC3E}">
        <p14:creationId xmlns:p14="http://schemas.microsoft.com/office/powerpoint/2010/main" val="12442960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aslov 2">
            <a:extLst>
              <a:ext uri="{FF2B5EF4-FFF2-40B4-BE49-F238E27FC236}">
                <a16:creationId xmlns:a16="http://schemas.microsoft.com/office/drawing/2014/main" id="{AF4F746E-B740-B164-A073-967235B2BF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Zaključak</a:t>
            </a:r>
            <a:endParaRPr lang="en-US" dirty="0"/>
          </a:p>
        </p:txBody>
      </p:sp>
      <p:sp>
        <p:nvSpPr>
          <p:cNvPr id="4" name="Rezervirano mjesto sadržaja 3">
            <a:extLst>
              <a:ext uri="{FF2B5EF4-FFF2-40B4-BE49-F238E27FC236}">
                <a16:creationId xmlns:a16="http://schemas.microsoft.com/office/drawing/2014/main" id="{6CBC9816-89B6-4C32-E6D2-B76EA47CD9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 err="1"/>
              <a:t>Sustav</a:t>
            </a:r>
            <a:r>
              <a:rPr lang="en-US" dirty="0"/>
              <a:t> za </a:t>
            </a:r>
            <a:r>
              <a:rPr lang="en-US" dirty="0" err="1"/>
              <a:t>pretraživanje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statistiku</a:t>
            </a:r>
            <a:r>
              <a:rPr lang="en-US" dirty="0"/>
              <a:t> </a:t>
            </a:r>
            <a:r>
              <a:rPr lang="en-US" dirty="0" err="1"/>
              <a:t>odnosa</a:t>
            </a:r>
            <a:r>
              <a:rPr lang="en-US" dirty="0"/>
              <a:t> </a:t>
            </a:r>
            <a:r>
              <a:rPr lang="en-US" dirty="0" err="1"/>
              <a:t>metala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lingada</a:t>
            </a:r>
            <a:r>
              <a:rPr lang="en-US" dirty="0"/>
              <a:t>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 err="1"/>
              <a:t>Napredne</a:t>
            </a:r>
            <a:r>
              <a:rPr lang="en-US" dirty="0"/>
              <a:t> </a:t>
            </a:r>
            <a:r>
              <a:rPr lang="en-US" dirty="0" err="1"/>
              <a:t>tehnologije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poboljšanja</a:t>
            </a:r>
            <a:r>
              <a:rPr lang="en-US" dirty="0"/>
              <a:t> u </a:t>
            </a:r>
            <a:r>
              <a:rPr lang="en-US" dirty="0" err="1"/>
              <a:t>repliki</a:t>
            </a:r>
            <a:r>
              <a:rPr lang="en-US" dirty="0"/>
              <a:t> </a:t>
            </a:r>
            <a:r>
              <a:rPr lang="en-US" dirty="0" err="1"/>
              <a:t>BioMe</a:t>
            </a:r>
            <a:r>
              <a:rPr lang="en-US" dirty="0"/>
              <a:t> </a:t>
            </a:r>
            <a:r>
              <a:rPr lang="en-US" dirty="0" err="1"/>
              <a:t>sustava</a:t>
            </a:r>
            <a:r>
              <a:rPr lang="en-US" dirty="0"/>
              <a:t>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hr-HR" dirty="0"/>
              <a:t>Manjak znanja i iskustva u razumijevanju statistika i njenih izračuna</a:t>
            </a:r>
            <a:endParaRPr lang="en-US" dirty="0"/>
          </a:p>
        </p:txBody>
      </p:sp>
      <p:sp>
        <p:nvSpPr>
          <p:cNvPr id="5" name="Rezervirano mjesto datuma 4">
            <a:extLst>
              <a:ext uri="{FF2B5EF4-FFF2-40B4-BE49-F238E27FC236}">
                <a16:creationId xmlns:a16="http://schemas.microsoft.com/office/drawing/2014/main" id="{1BDE7F7F-D918-9934-D6F4-9901B70523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r-HR" dirty="0"/>
              <a:t>5. Srpnja 2023.</a:t>
            </a:r>
            <a:endParaRPr lang="en-US" dirty="0"/>
          </a:p>
        </p:txBody>
      </p:sp>
      <p:sp>
        <p:nvSpPr>
          <p:cNvPr id="6" name="Rezervirano mjesto podnožja 5">
            <a:extLst>
              <a:ext uri="{FF2B5EF4-FFF2-40B4-BE49-F238E27FC236}">
                <a16:creationId xmlns:a16="http://schemas.microsoft.com/office/drawing/2014/main" id="{9912840B-2F71-CB5F-AF5A-57FE8D3C6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zervirano mjesto broja slajda 6">
            <a:extLst>
              <a:ext uri="{FF2B5EF4-FFF2-40B4-BE49-F238E27FC236}">
                <a16:creationId xmlns:a16="http://schemas.microsoft.com/office/drawing/2014/main" id="{69D5B14F-4E9A-4540-453D-71B636B9F1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35</a:t>
            </a:fld>
            <a:endParaRPr lang="en-US" dirty="0"/>
          </a:p>
        </p:txBody>
      </p:sp>
      <p:pic>
        <p:nvPicPr>
          <p:cNvPr id="9" name="Picture Placeholder 10" descr="mountains at sunset">
            <a:extLst>
              <a:ext uri="{FF2B5EF4-FFF2-40B4-BE49-F238E27FC236}">
                <a16:creationId xmlns:a16="http://schemas.microsoft.com/office/drawing/2014/main" id="{65730DCC-F2B1-3294-180F-8D74775CB2B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/>
          <a:stretch/>
        </p:blipFill>
        <p:spPr>
          <a:xfrm>
            <a:off x="7451725" y="1665288"/>
            <a:ext cx="4267200" cy="4267200"/>
          </a:xfrm>
        </p:spPr>
      </p:pic>
    </p:spTree>
    <p:extLst>
      <p:ext uri="{BB962C8B-B14F-4D97-AF65-F5344CB8AC3E}">
        <p14:creationId xmlns:p14="http://schemas.microsoft.com/office/powerpoint/2010/main" val="23933466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2FB0B-15EC-453B-BC9B-69AD35DDCEA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r-HR" dirty="0" err="1"/>
              <a:t>BiomOLEKULE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408798-0DB3-46BF-880E-7BB904D700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09129"/>
            <a:ext cx="9144000" cy="1325880"/>
          </a:xfrm>
        </p:spPr>
        <p:txBody>
          <a:bodyPr/>
          <a:lstStyle/>
          <a:p>
            <a:r>
              <a:rPr lang="en-US" sz="2000" dirty="0">
                <a:solidFill>
                  <a:schemeClr val="bg1"/>
                </a:solidFill>
              </a:rPr>
              <a:t>Subtitle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78825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C05CAAB-DBA2-4548-AD5F-01BB97FBB2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8D1AA55E-40D5-461B-A5A8-4AE8AAB71B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Naslov 2">
            <a:extLst>
              <a:ext uri="{FF2B5EF4-FFF2-40B4-BE49-F238E27FC236}">
                <a16:creationId xmlns:a16="http://schemas.microsoft.com/office/drawing/2014/main" id="{84995DD5-BF92-FDAD-A61E-D7E8DFBB29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541" y="1082354"/>
            <a:ext cx="7341052" cy="1436964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hr-HR" dirty="0"/>
              <a:t>Proteini i nukleinske kiseline</a:t>
            </a:r>
            <a:endParaRPr lang="en-US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EB498BD-8089-4626-91EA-4978EBEF5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806470"/>
            <a:ext cx="7903723" cy="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08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zervirano mjesto podnožja 5">
            <a:extLst>
              <a:ext uri="{FF2B5EF4-FFF2-40B4-BE49-F238E27FC236}">
                <a16:creationId xmlns:a16="http://schemas.microsoft.com/office/drawing/2014/main" id="{104AB7DF-5BF0-5ACA-F702-0120EB169B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962190" y="623907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endParaRPr lang="en-US" b="1" i="0" kern="1200" cap="all" spc="100" baseline="0" dirty="0">
              <a:latin typeface="+mn-lt"/>
              <a:ea typeface="+mn-ea"/>
              <a:cs typeface="+mn-cs"/>
            </a:endParaRPr>
          </a:p>
        </p:txBody>
      </p:sp>
      <p:sp>
        <p:nvSpPr>
          <p:cNvPr id="4" name="Rezervirano mjesto sadržaja 3">
            <a:extLst>
              <a:ext uri="{FF2B5EF4-FFF2-40B4-BE49-F238E27FC236}">
                <a16:creationId xmlns:a16="http://schemas.microsoft.com/office/drawing/2014/main" id="{0AA7B779-7559-7A04-838F-0953C62D76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3223" y="2671420"/>
            <a:ext cx="7044613" cy="354840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571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800" dirty="0" err="1"/>
              <a:t>Proteini</a:t>
            </a:r>
            <a:r>
              <a:rPr lang="en-US" sz="1800" dirty="0"/>
              <a:t> </a:t>
            </a:r>
            <a:r>
              <a:rPr lang="en-US" sz="1800" dirty="0" err="1"/>
              <a:t>su</a:t>
            </a:r>
            <a:r>
              <a:rPr lang="en-US" sz="1800" dirty="0"/>
              <a:t> </a:t>
            </a:r>
            <a:r>
              <a:rPr lang="en-US" sz="1800" dirty="0" err="1"/>
              <a:t>biološke</a:t>
            </a:r>
            <a:r>
              <a:rPr lang="en-US" sz="1800" dirty="0"/>
              <a:t> </a:t>
            </a:r>
            <a:r>
              <a:rPr lang="en-US" sz="1800" dirty="0" err="1"/>
              <a:t>molekule</a:t>
            </a:r>
            <a:r>
              <a:rPr lang="en-US" sz="1800" dirty="0"/>
              <a:t> </a:t>
            </a:r>
            <a:r>
              <a:rPr lang="en-US" sz="1800" dirty="0" err="1"/>
              <a:t>sastavljene</a:t>
            </a:r>
            <a:r>
              <a:rPr lang="en-US" sz="1800" dirty="0"/>
              <a:t> od </a:t>
            </a:r>
            <a:r>
              <a:rPr lang="en-US" sz="1800" dirty="0" err="1"/>
              <a:t>aminokiselinskih</a:t>
            </a:r>
            <a:r>
              <a:rPr lang="en-US" sz="1800" dirty="0"/>
              <a:t> </a:t>
            </a:r>
            <a:r>
              <a:rPr lang="en-US" sz="1800" dirty="0" err="1"/>
              <a:t>lanaca</a:t>
            </a:r>
            <a:r>
              <a:rPr lang="en-US" sz="1800" dirty="0"/>
              <a:t> koji </a:t>
            </a:r>
            <a:r>
              <a:rPr lang="en-US" sz="1800" dirty="0" err="1"/>
              <a:t>obavljaju</a:t>
            </a:r>
            <a:r>
              <a:rPr lang="en-US" sz="1800" dirty="0"/>
              <a:t> </a:t>
            </a:r>
            <a:r>
              <a:rPr lang="en-US" sz="1800" dirty="0" err="1"/>
              <a:t>različite</a:t>
            </a:r>
            <a:r>
              <a:rPr lang="en-US" sz="1800" dirty="0"/>
              <a:t> </a:t>
            </a:r>
            <a:r>
              <a:rPr lang="en-US" sz="1800" dirty="0" err="1"/>
              <a:t>funkcije</a:t>
            </a:r>
            <a:r>
              <a:rPr lang="en-US" sz="1800" dirty="0"/>
              <a:t> u </a:t>
            </a:r>
            <a:r>
              <a:rPr lang="en-US" sz="1800" dirty="0" err="1"/>
              <a:t>organizmu</a:t>
            </a:r>
            <a:r>
              <a:rPr lang="en-US" sz="1800" dirty="0"/>
              <a:t>.</a:t>
            </a:r>
            <a:endParaRPr lang="hr-HR" sz="1800" dirty="0"/>
          </a:p>
          <a:p>
            <a:pPr marL="571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hr-HR" sz="1800" dirty="0"/>
              <a:t>Nukleinske kiseline su lančani </a:t>
            </a:r>
            <a:r>
              <a:rPr lang="hr-HR" sz="1800" dirty="0" err="1"/>
              <a:t>biomolekuli</a:t>
            </a:r>
            <a:r>
              <a:rPr lang="hr-HR" sz="1800" dirty="0"/>
              <a:t> sastavljeni od </a:t>
            </a:r>
            <a:r>
              <a:rPr lang="hr-HR" sz="1800" dirty="0" err="1"/>
              <a:t>nukleotida</a:t>
            </a:r>
            <a:r>
              <a:rPr lang="hr-HR" sz="1800" dirty="0"/>
              <a:t>, pri čemu DNK koristi </a:t>
            </a:r>
            <a:r>
              <a:rPr lang="hr-HR" sz="1800" dirty="0" err="1"/>
              <a:t>adenin</a:t>
            </a:r>
            <a:r>
              <a:rPr lang="hr-HR" sz="1800" dirty="0"/>
              <a:t>, </a:t>
            </a:r>
            <a:r>
              <a:rPr lang="hr-HR" sz="1800" dirty="0" err="1"/>
              <a:t>citozin</a:t>
            </a:r>
            <a:r>
              <a:rPr lang="hr-HR" sz="1800" dirty="0"/>
              <a:t>, </a:t>
            </a:r>
            <a:r>
              <a:rPr lang="hr-HR" sz="1800" dirty="0" err="1"/>
              <a:t>guanin</a:t>
            </a:r>
            <a:r>
              <a:rPr lang="hr-HR" sz="1800" dirty="0"/>
              <a:t> i </a:t>
            </a:r>
            <a:r>
              <a:rPr lang="hr-HR" sz="1800" dirty="0" err="1"/>
              <a:t>timin</a:t>
            </a:r>
            <a:r>
              <a:rPr lang="hr-HR" sz="1800" dirty="0"/>
              <a:t>, dok RNK koristi </a:t>
            </a:r>
            <a:r>
              <a:rPr lang="hr-HR" sz="1800" dirty="0" err="1"/>
              <a:t>adenin</a:t>
            </a:r>
            <a:r>
              <a:rPr lang="hr-HR" sz="1800" dirty="0"/>
              <a:t>, </a:t>
            </a:r>
            <a:r>
              <a:rPr lang="hr-HR" sz="1800" dirty="0" err="1"/>
              <a:t>citozin</a:t>
            </a:r>
            <a:r>
              <a:rPr lang="hr-HR" sz="1800" dirty="0"/>
              <a:t>, </a:t>
            </a:r>
            <a:r>
              <a:rPr lang="hr-HR" sz="1800" dirty="0" err="1"/>
              <a:t>guanin</a:t>
            </a:r>
            <a:r>
              <a:rPr lang="hr-HR" sz="1800" dirty="0"/>
              <a:t> i </a:t>
            </a:r>
            <a:r>
              <a:rPr lang="hr-HR" sz="1800" dirty="0" err="1"/>
              <a:t>uracin</a:t>
            </a:r>
            <a:r>
              <a:rPr lang="hr-HR" sz="1800" dirty="0"/>
              <a:t>.</a:t>
            </a:r>
          </a:p>
        </p:txBody>
      </p:sp>
      <p:pic>
        <p:nvPicPr>
          <p:cNvPr id="8" name="Picture Placeholder 5" descr="mountains at sunset">
            <a:extLst>
              <a:ext uri="{FF2B5EF4-FFF2-40B4-BE49-F238E27FC236}">
                <a16:creationId xmlns:a16="http://schemas.microsoft.com/office/drawing/2014/main" id="{985F4DE6-2DAC-F667-ABC3-F351336EE49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tretch/>
        </p:blipFill>
        <p:spPr>
          <a:xfrm>
            <a:off x="7982218" y="1959138"/>
            <a:ext cx="3548404" cy="3548404"/>
          </a:xfrm>
          <a:prstGeom prst="rect">
            <a:avLst/>
          </a:prstGeom>
        </p:spPr>
      </p:pic>
      <p:sp>
        <p:nvSpPr>
          <p:cNvPr id="19" name="Graphic 11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24552" y="1899284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" name="Graphic 10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36862" y="2189928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" name="Rezervirano mjesto datuma 4">
            <a:extLst>
              <a:ext uri="{FF2B5EF4-FFF2-40B4-BE49-F238E27FC236}">
                <a16:creationId xmlns:a16="http://schemas.microsoft.com/office/drawing/2014/main" id="{427DC102-BFCF-B050-C9C5-951F6D30BC3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hr-HR" dirty="0"/>
              <a:t>5. Srpnja 2023.</a:t>
            </a:r>
            <a:endParaRPr lang="en-US" dirty="0"/>
          </a:p>
        </p:txBody>
      </p:sp>
      <p:sp>
        <p:nvSpPr>
          <p:cNvPr id="7" name="Rezervirano mjesto broja slajda 6">
            <a:extLst>
              <a:ext uri="{FF2B5EF4-FFF2-40B4-BE49-F238E27FC236}">
                <a16:creationId xmlns:a16="http://schemas.microsoft.com/office/drawing/2014/main" id="{47E44FCB-4A7E-8C5C-AE0A-176170B7FA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8DA9DAA-006C-4F4B-980E-E3DF019B24E2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9714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C05CAAB-DBA2-4548-AD5F-01BB97FBB2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8D1AA55E-40D5-461B-A5A8-4AE8AAB71B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Naslov 2">
            <a:extLst>
              <a:ext uri="{FF2B5EF4-FFF2-40B4-BE49-F238E27FC236}">
                <a16:creationId xmlns:a16="http://schemas.microsoft.com/office/drawing/2014/main" id="{9B57FF50-8572-6CEF-9833-81B34AD5E7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36390"/>
            <a:ext cx="6155988" cy="118292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2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Struktura</a:t>
            </a:r>
            <a:r>
              <a:rPr lang="en-US" sz="4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2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biomolekula</a:t>
            </a:r>
            <a:endParaRPr lang="en-US" sz="42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EB498BD-8089-4626-91EA-4978EBEF5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806470"/>
            <a:ext cx="7903723" cy="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08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zervirano mjesto podnožja 5">
            <a:extLst>
              <a:ext uri="{FF2B5EF4-FFF2-40B4-BE49-F238E27FC236}">
                <a16:creationId xmlns:a16="http://schemas.microsoft.com/office/drawing/2014/main" id="{F2BAFD72-A168-3BEE-4AB6-1BBBAB8C89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962190" y="623907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endParaRPr lang="en-US" b="1" i="0" kern="1200" cap="all" spc="100" baseline="0" dirty="0">
              <a:latin typeface="+mn-lt"/>
              <a:ea typeface="+mn-ea"/>
              <a:cs typeface="+mn-cs"/>
            </a:endParaRPr>
          </a:p>
        </p:txBody>
      </p:sp>
      <p:sp>
        <p:nvSpPr>
          <p:cNvPr id="30" name="Content Placeholder 29">
            <a:extLst>
              <a:ext uri="{FF2B5EF4-FFF2-40B4-BE49-F238E27FC236}">
                <a16:creationId xmlns:a16="http://schemas.microsoft.com/office/drawing/2014/main" id="{C7ECB45E-F67B-A610-D3C2-18188E4488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6864" y="2765604"/>
            <a:ext cx="5429072" cy="3344459"/>
          </a:xfr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hr-HR" sz="1800" dirty="0"/>
              <a:t>Vrste lanaca u </a:t>
            </a:r>
            <a:r>
              <a:rPr lang="hr-HR" sz="1800" dirty="0" err="1"/>
              <a:t>biomolekulama</a:t>
            </a:r>
            <a:r>
              <a:rPr lang="hr-HR" sz="1800" dirty="0"/>
              <a:t> :</a:t>
            </a:r>
          </a:p>
          <a:p>
            <a:pPr lvl="2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/>
              <a:t> </a:t>
            </a:r>
            <a:r>
              <a:rPr lang="en-US" sz="2000" dirty="0" err="1"/>
              <a:t>voda</a:t>
            </a:r>
            <a:r>
              <a:rPr lang="en-US" sz="2000" dirty="0"/>
              <a:t> </a:t>
            </a:r>
            <a:endParaRPr lang="hr-HR" sz="2000" dirty="0"/>
          </a:p>
          <a:p>
            <a:pPr lvl="2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hr-HR" sz="2000" dirty="0"/>
              <a:t> </a:t>
            </a:r>
            <a:r>
              <a:rPr lang="en-US" sz="2000" dirty="0" err="1"/>
              <a:t>metali</a:t>
            </a:r>
            <a:r>
              <a:rPr lang="en-US" sz="2000" dirty="0"/>
              <a:t> </a:t>
            </a:r>
            <a:endParaRPr lang="hr-HR" sz="2000" dirty="0"/>
          </a:p>
          <a:p>
            <a:pPr lvl="2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hr-HR" sz="2000" dirty="0"/>
              <a:t> </a:t>
            </a:r>
            <a:r>
              <a:rPr lang="en-US" sz="2000" dirty="0" err="1"/>
              <a:t>nukleinske</a:t>
            </a:r>
            <a:r>
              <a:rPr lang="en-US" sz="2000" dirty="0"/>
              <a:t> </a:t>
            </a:r>
            <a:r>
              <a:rPr lang="en-US" sz="2000" dirty="0" err="1"/>
              <a:t>kiseline</a:t>
            </a:r>
            <a:r>
              <a:rPr lang="en-US" sz="2000" dirty="0"/>
              <a:t> (DNA </a:t>
            </a:r>
            <a:r>
              <a:rPr lang="en-US" sz="2000" dirty="0" err="1"/>
              <a:t>i</a:t>
            </a:r>
            <a:r>
              <a:rPr lang="en-US" sz="2000" dirty="0"/>
              <a:t> RNA)</a:t>
            </a:r>
            <a:endParaRPr lang="hr-HR" sz="2000" dirty="0"/>
          </a:p>
          <a:p>
            <a:pPr lvl="2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/>
              <a:t> </a:t>
            </a:r>
            <a:r>
              <a:rPr lang="en-US" sz="2000" dirty="0" err="1"/>
              <a:t>proteinski</a:t>
            </a:r>
            <a:r>
              <a:rPr lang="en-US" sz="2000" dirty="0"/>
              <a:t> </a:t>
            </a:r>
            <a:r>
              <a:rPr lang="en-US" sz="2000" dirty="0" err="1"/>
              <a:t>lanci</a:t>
            </a:r>
            <a:r>
              <a:rPr lang="en-US" sz="2000" dirty="0"/>
              <a:t> </a:t>
            </a:r>
            <a:endParaRPr lang="hr-HR" sz="2000" dirty="0"/>
          </a:p>
          <a:p>
            <a:pPr lvl="2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/>
              <a:t> </a:t>
            </a:r>
            <a:r>
              <a:rPr lang="en-US" sz="2000" dirty="0" err="1"/>
              <a:t>ligandi</a:t>
            </a:r>
            <a:r>
              <a:rPr lang="en-US" sz="2000" dirty="0"/>
              <a:t> (</a:t>
            </a:r>
            <a:r>
              <a:rPr lang="en-US" sz="2000" dirty="0" err="1"/>
              <a:t>ostali</a:t>
            </a:r>
            <a:r>
              <a:rPr lang="en-US" sz="2000" dirty="0"/>
              <a:t>)</a:t>
            </a:r>
          </a:p>
        </p:txBody>
      </p:sp>
      <p:pic>
        <p:nvPicPr>
          <p:cNvPr id="26" name="Rezervirano mjesto sadržaja 25" descr="Slika na kojoj se prikazuje tekst, snimka zaslona, crta, dijagram&#10;&#10;Opis je automatski generiran">
            <a:extLst>
              <a:ext uri="{FF2B5EF4-FFF2-40B4-BE49-F238E27FC236}">
                <a16:creationId xmlns:a16="http://schemas.microsoft.com/office/drawing/2014/main" id="{074EFBDE-87E9-7799-BA64-9AEA7B2A05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1299" y="2556079"/>
            <a:ext cx="5705691" cy="3617710"/>
          </a:xfrm>
          <a:prstGeom prst="rect">
            <a:avLst/>
          </a:prstGeom>
        </p:spPr>
      </p:pic>
      <p:sp>
        <p:nvSpPr>
          <p:cNvPr id="39" name="Graphic 11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24552" y="1899284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" name="Graphic 10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36862" y="2189928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" name="Rezervirano mjesto datuma 4">
            <a:extLst>
              <a:ext uri="{FF2B5EF4-FFF2-40B4-BE49-F238E27FC236}">
                <a16:creationId xmlns:a16="http://schemas.microsoft.com/office/drawing/2014/main" id="{C9F4F36C-A1CE-88C6-45D7-2A193949C1C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hr-HR" dirty="0"/>
              <a:t>5. SRPNJA 2023.</a:t>
            </a:r>
            <a:endParaRPr lang="en-US" dirty="0"/>
          </a:p>
        </p:txBody>
      </p:sp>
      <p:sp>
        <p:nvSpPr>
          <p:cNvPr id="7" name="Rezervirano mjesto broja slajda 6">
            <a:extLst>
              <a:ext uri="{FF2B5EF4-FFF2-40B4-BE49-F238E27FC236}">
                <a16:creationId xmlns:a16="http://schemas.microsoft.com/office/drawing/2014/main" id="{7F87CA0E-1FAF-6B54-2EAB-FB703B9A3F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8DA9DAA-006C-4F4B-980E-E3DF019B24E2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6020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2FB0B-15EC-453B-BC9B-69AD35DDCEA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hr-HR" dirty="0"/>
              <a:t>Postojeći sustavi za analizu </a:t>
            </a:r>
            <a:r>
              <a:rPr lang="hr-HR" dirty="0" err="1"/>
              <a:t>biomolekula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408798-0DB3-46BF-880E-7BB904D700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09129"/>
            <a:ext cx="9144000" cy="1325880"/>
          </a:xfrm>
        </p:spPr>
        <p:txBody>
          <a:bodyPr/>
          <a:lstStyle/>
          <a:p>
            <a:r>
              <a:rPr lang="en-US" sz="2000" dirty="0">
                <a:solidFill>
                  <a:schemeClr val="bg1"/>
                </a:solidFill>
              </a:rPr>
              <a:t>Subtitle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70724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aslov 2">
            <a:extLst>
              <a:ext uri="{FF2B5EF4-FFF2-40B4-BE49-F238E27FC236}">
                <a16:creationId xmlns:a16="http://schemas.microsoft.com/office/drawing/2014/main" id="{9EBEE08F-C4C5-6F3D-2F26-DA295F3D1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814" y="1299618"/>
            <a:ext cx="6190488" cy="1179576"/>
          </a:xfrm>
        </p:spPr>
        <p:txBody>
          <a:bodyPr>
            <a:normAutofit/>
          </a:bodyPr>
          <a:lstStyle/>
          <a:p>
            <a:r>
              <a:rPr lang="en-US" sz="4400" dirty="0" err="1"/>
              <a:t>Primjeri</a:t>
            </a:r>
            <a:r>
              <a:rPr lang="en-US" sz="4400" dirty="0"/>
              <a:t> </a:t>
            </a:r>
            <a:r>
              <a:rPr lang="en-US" sz="4400" dirty="0" err="1"/>
              <a:t>sustava</a:t>
            </a:r>
            <a:endParaRPr lang="en-US" sz="4400" dirty="0"/>
          </a:p>
        </p:txBody>
      </p:sp>
      <p:sp>
        <p:nvSpPr>
          <p:cNvPr id="4" name="Rezervirano mjesto sadržaja 3">
            <a:extLst>
              <a:ext uri="{FF2B5EF4-FFF2-40B4-BE49-F238E27FC236}">
                <a16:creationId xmlns:a16="http://schemas.microsoft.com/office/drawing/2014/main" id="{E5436EF0-98E0-2C97-0B3C-7C109A02C6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8344" y="2816532"/>
            <a:ext cx="6190488" cy="3346704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 err="1"/>
              <a:t>PyMOL</a:t>
            </a:r>
            <a:r>
              <a:rPr lang="en-US" dirty="0"/>
              <a:t> Schrödinger</a:t>
            </a:r>
            <a:r>
              <a:rPr lang="hr-HR" dirty="0"/>
              <a:t> </a:t>
            </a:r>
            <a:r>
              <a:rPr lang="en-US" dirty="0"/>
              <a:t>(2002)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/>
              <a:t>VMD Humphrey</a:t>
            </a:r>
            <a:r>
              <a:rPr lang="hr-HR" dirty="0"/>
              <a:t> </a:t>
            </a:r>
            <a:r>
              <a:rPr lang="en-US" dirty="0"/>
              <a:t>(1996.)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/>
              <a:t>MEPSUS </a:t>
            </a:r>
            <a:r>
              <a:rPr lang="en-US" dirty="0" err="1"/>
              <a:t>HsinK</a:t>
            </a:r>
            <a:r>
              <a:rPr lang="en-US" dirty="0"/>
              <a:t>.</a:t>
            </a:r>
            <a:r>
              <a:rPr lang="hr-HR" dirty="0"/>
              <a:t> </a:t>
            </a:r>
            <a:r>
              <a:rPr lang="en-US" dirty="0"/>
              <a:t>(2008)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 err="1"/>
              <a:t>BioMe</a:t>
            </a:r>
            <a:r>
              <a:rPr lang="en-US" dirty="0"/>
              <a:t> </a:t>
            </a:r>
            <a:r>
              <a:rPr lang="en-US" dirty="0" err="1"/>
              <a:t>Rakipovi</a:t>
            </a:r>
            <a:r>
              <a:rPr lang="hr-HR" dirty="0"/>
              <a:t>ć </a:t>
            </a:r>
            <a:r>
              <a:rPr lang="en-US" dirty="0"/>
              <a:t>(2012)</a:t>
            </a:r>
          </a:p>
          <a:p>
            <a:endParaRPr lang="en-US" dirty="0"/>
          </a:p>
        </p:txBody>
      </p:sp>
      <p:sp>
        <p:nvSpPr>
          <p:cNvPr id="5" name="Rezervirano mjesto datuma 4">
            <a:extLst>
              <a:ext uri="{FF2B5EF4-FFF2-40B4-BE49-F238E27FC236}">
                <a16:creationId xmlns:a16="http://schemas.microsoft.com/office/drawing/2014/main" id="{ED3AFCBE-E6A9-3158-75ED-F712611844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5. </a:t>
            </a:r>
            <a:r>
              <a:rPr lang="en-US" dirty="0" err="1"/>
              <a:t>Srpnja</a:t>
            </a:r>
            <a:r>
              <a:rPr lang="en-US" dirty="0"/>
              <a:t> 2023.</a:t>
            </a:r>
          </a:p>
        </p:txBody>
      </p:sp>
      <p:sp>
        <p:nvSpPr>
          <p:cNvPr id="6" name="Rezervirano mjesto podnožja 5">
            <a:extLst>
              <a:ext uri="{FF2B5EF4-FFF2-40B4-BE49-F238E27FC236}">
                <a16:creationId xmlns:a16="http://schemas.microsoft.com/office/drawing/2014/main" id="{F93577CC-DDA7-B5B1-9AD5-87B2926FB6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zervirano mjesto broja slajda 6">
            <a:extLst>
              <a:ext uri="{FF2B5EF4-FFF2-40B4-BE49-F238E27FC236}">
                <a16:creationId xmlns:a16="http://schemas.microsoft.com/office/drawing/2014/main" id="{E944BE12-E72E-C6D6-E3A1-E04C411F4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8" name="Picture Placeholder 10" descr="mountains at sunset">
            <a:extLst>
              <a:ext uri="{FF2B5EF4-FFF2-40B4-BE49-F238E27FC236}">
                <a16:creationId xmlns:a16="http://schemas.microsoft.com/office/drawing/2014/main" id="{99C31457-5540-22D1-1690-CC4A843750B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/>
          <a:stretch/>
        </p:blipFill>
        <p:spPr>
          <a:xfrm>
            <a:off x="7451725" y="1665288"/>
            <a:ext cx="4267200" cy="4267200"/>
          </a:xfrm>
        </p:spPr>
      </p:pic>
    </p:spTree>
    <p:extLst>
      <p:ext uri="{BB962C8B-B14F-4D97-AF65-F5344CB8AC3E}">
        <p14:creationId xmlns:p14="http://schemas.microsoft.com/office/powerpoint/2010/main" val="29513969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7DBB0484-994E-88A7-ED91-BB9778A1AE1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r-HR" dirty="0"/>
              <a:t>Arhitektura sustava</a:t>
            </a:r>
            <a:endParaRPr lang="en-US" dirty="0"/>
          </a:p>
        </p:txBody>
      </p:sp>
      <p:sp>
        <p:nvSpPr>
          <p:cNvPr id="3" name="Podnaslov 2">
            <a:extLst>
              <a:ext uri="{FF2B5EF4-FFF2-40B4-BE49-F238E27FC236}">
                <a16:creationId xmlns:a16="http://schemas.microsoft.com/office/drawing/2014/main" id="{520C5371-0B5B-4D6B-1CC8-9BAD6C9C945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17723"/>
      </p:ext>
    </p:extLst>
  </p:cSld>
  <p:clrMapOvr>
    <a:masterClrMapping/>
  </p:clrMapOvr>
</p:sld>
</file>

<file path=ppt/theme/theme1.xml><?xml version="1.0" encoding="utf-8"?>
<a:theme xmlns:a="http://schemas.openxmlformats.org/drawingml/2006/main" name="GradientUnivers">
  <a:themeElements>
    <a:clrScheme name="Gradient">
      <a:dk1>
        <a:sysClr val="windowText" lastClr="000000"/>
      </a:dk1>
      <a:lt1>
        <a:sysClr val="window" lastClr="FFFFFF"/>
      </a:lt1>
      <a:dk2>
        <a:srgbClr val="10013F"/>
      </a:dk2>
      <a:lt2>
        <a:srgbClr val="F2F0FF"/>
      </a:lt2>
      <a:accent1>
        <a:srgbClr val="814DFF"/>
      </a:accent1>
      <a:accent2>
        <a:srgbClr val="243FFF"/>
      </a:accent2>
      <a:accent3>
        <a:srgbClr val="FF83B6"/>
      </a:accent3>
      <a:accent4>
        <a:srgbClr val="FF9022"/>
      </a:accent4>
      <a:accent5>
        <a:srgbClr val="FF1F85"/>
      </a:accent5>
      <a:accent6>
        <a:srgbClr val="1A98FF"/>
      </a:accent6>
      <a:hlink>
        <a:srgbClr val="0563C1"/>
      </a:hlink>
      <a:folHlink>
        <a:srgbClr val="954F72"/>
      </a:folHlink>
    </a:clrScheme>
    <a:fontScheme name="Univers">
      <a:majorFont>
        <a:latin typeface="Univers"/>
        <a:ea typeface=""/>
        <a:cs typeface=""/>
      </a:majorFont>
      <a:minorFont>
        <a:latin typeface="Univer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radientUnivers" id="{605F9078-86F9-4258-A3E1-F8EFF02AE8CC}" vid="{4848699B-BB01-41E3-9EC4-3D97DFE5292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873bb79d-f7aa-40ac-b38a-e5c58d20aa5c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EC7EC2A4AAC9A44C94070CB88549096F" ma:contentTypeVersion="1" ma:contentTypeDescription="Stvaranje novog dokumenta." ma:contentTypeScope="" ma:versionID="2cc4ce24c3a5a163781a85dc8c39f068">
  <xsd:schema xmlns:xsd="http://www.w3.org/2001/XMLSchema" xmlns:xs="http://www.w3.org/2001/XMLSchema" xmlns:p="http://schemas.microsoft.com/office/2006/metadata/properties" xmlns:ns3="873bb79d-f7aa-40ac-b38a-e5c58d20aa5c" targetNamespace="http://schemas.microsoft.com/office/2006/metadata/properties" ma:root="true" ma:fieldsID="d79b3f8db91069722f8e715d22efe2c4" ns3:_="">
    <xsd:import namespace="873bb79d-f7aa-40ac-b38a-e5c58d20aa5c"/>
    <xsd:element name="properties">
      <xsd:complexType>
        <xsd:sequence>
          <xsd:element name="documentManagement">
            <xsd:complexType>
              <xsd:all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73bb79d-f7aa-40ac-b38a-e5c58d20aa5c" elementFormDefault="qualified">
    <xsd:import namespace="http://schemas.microsoft.com/office/2006/documentManagement/types"/>
    <xsd:import namespace="http://schemas.microsoft.com/office/infopath/2007/PartnerControls"/>
    <xsd:element name="_activity" ma:index="8" nillable="true" ma:displayName="_activity" ma:hidden="true" ma:internalName="_activity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Vrsta sadržaja"/>
        <xsd:element ref="dc:title" minOccurs="0" maxOccurs="1" ma:index="4" ma:displayName="Naslov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C8E00D1-8EA3-4E42-801D-0253E1EAFC2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9919F73-B6C2-4A43-95E2-833EC48925FE}">
  <ds:schemaRefs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purl.org/dc/dcmitype/"/>
    <ds:schemaRef ds:uri="http://purl.org/dc/terms/"/>
    <ds:schemaRef ds:uri="http://www.w3.org/XML/1998/namespace"/>
    <ds:schemaRef ds:uri="http://purl.org/dc/elements/1.1/"/>
    <ds:schemaRef ds:uri="http://schemas.openxmlformats.org/package/2006/metadata/core-properties"/>
    <ds:schemaRef ds:uri="873bb79d-f7aa-40ac-b38a-e5c58d20aa5c"/>
  </ds:schemaRefs>
</ds:datastoreItem>
</file>

<file path=customXml/itemProps3.xml><?xml version="1.0" encoding="utf-8"?>
<ds:datastoreItem xmlns:ds="http://schemas.openxmlformats.org/officeDocument/2006/customXml" ds:itemID="{1908E63A-0B1C-4F11-AB8D-E08941BE243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73bb79d-f7aa-40ac-b38a-e5c58d20aa5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{46D2EABD-EBC5-45AA-9FDF-AF2E8C086678}tf89338750_win32</Template>
  <TotalTime>453</TotalTime>
  <Words>588</Words>
  <Application>Microsoft Office PowerPoint</Application>
  <PresentationFormat>Široki zaslon</PresentationFormat>
  <Paragraphs>205</Paragraphs>
  <Slides>35</Slides>
  <Notes>0</Notes>
  <HiddenSlides>0</HiddenSlides>
  <MMClips>0</MMClips>
  <ScaleCrop>false</ScaleCrop>
  <HeadingPairs>
    <vt:vector size="6" baseType="variant">
      <vt:variant>
        <vt:lpstr>Korišteni fontovi</vt:lpstr>
      </vt:variant>
      <vt:variant>
        <vt:i4>4</vt:i4>
      </vt:variant>
      <vt:variant>
        <vt:lpstr>Tema</vt:lpstr>
      </vt:variant>
      <vt:variant>
        <vt:i4>1</vt:i4>
      </vt:variant>
      <vt:variant>
        <vt:lpstr>Naslovi slajdova</vt:lpstr>
      </vt:variant>
      <vt:variant>
        <vt:i4>35</vt:i4>
      </vt:variant>
    </vt:vector>
  </HeadingPairs>
  <TitlesOfParts>
    <vt:vector size="40" baseType="lpstr">
      <vt:lpstr>Arial</vt:lpstr>
      <vt:lpstr>Calibri</vt:lpstr>
      <vt:lpstr>Univers</vt:lpstr>
      <vt:lpstr>Wingdings</vt:lpstr>
      <vt:lpstr>GradientUnivers</vt:lpstr>
      <vt:lpstr>Web aplikacija za  pretraživanje  baze biološki značajnih metala</vt:lpstr>
      <vt:lpstr>sadržaj</vt:lpstr>
      <vt:lpstr>Uvod</vt:lpstr>
      <vt:lpstr>BiomOLEKULE</vt:lpstr>
      <vt:lpstr>Proteini i nukleinske kiseline</vt:lpstr>
      <vt:lpstr>Struktura biomolekula</vt:lpstr>
      <vt:lpstr>Postojeći sustavi za analizu biomolekula</vt:lpstr>
      <vt:lpstr>Primjeri sustava</vt:lpstr>
      <vt:lpstr>Arhitektura sustava</vt:lpstr>
      <vt:lpstr>Arhitektura</vt:lpstr>
      <vt:lpstr>Web preglednik</vt:lpstr>
      <vt:lpstr>Poslužiteljska strana</vt:lpstr>
      <vt:lpstr>Korisničko sučelje</vt:lpstr>
      <vt:lpstr>Parser podataka</vt:lpstr>
      <vt:lpstr>Baza podataka</vt:lpstr>
      <vt:lpstr>PowerPoint prezentacija</vt:lpstr>
      <vt:lpstr>Implementacija sustava</vt:lpstr>
      <vt:lpstr>Tehnologije</vt:lpstr>
      <vt:lpstr>Korisničko sučelje</vt:lpstr>
      <vt:lpstr>PowerPoint prezentacija</vt:lpstr>
      <vt:lpstr>Poslužiteljska strana</vt:lpstr>
      <vt:lpstr>PowerPoint prezentacija</vt:lpstr>
      <vt:lpstr>Funkcionalnosti</vt:lpstr>
      <vt:lpstr>PowerPoint prezentacija</vt:lpstr>
      <vt:lpstr>PowerPoint prezentacija</vt:lpstr>
      <vt:lpstr>Statistike</vt:lpstr>
      <vt:lpstr>Statistika M1</vt:lpstr>
      <vt:lpstr>Statistika M2</vt:lpstr>
      <vt:lpstr>Statistika M3</vt:lpstr>
      <vt:lpstr>Statistika M4</vt:lpstr>
      <vt:lpstr>Statistika M5</vt:lpstr>
      <vt:lpstr>Statistika M6</vt:lpstr>
      <vt:lpstr>Statistika M7</vt:lpstr>
      <vt:lpstr>Statistika L1</vt:lpstr>
      <vt:lpstr>Zaključak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aplikacija za  pretraživanje  baze biološki značajnih metala</dc:title>
  <dc:creator>Antonio Mišić</dc:creator>
  <cp:lastModifiedBy>Antonio Mišić</cp:lastModifiedBy>
  <cp:revision>2</cp:revision>
  <dcterms:created xsi:type="dcterms:W3CDTF">2023-07-03T16:44:21Z</dcterms:created>
  <dcterms:modified xsi:type="dcterms:W3CDTF">2023-07-04T22:42:50Z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0x010100EC7EC2A4AAC9A44C94070CB88549096F</vt:lpwstr>
  </property>
</Properties>
</file>